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  <p:sldMasterId id="2147483688" r:id="rId3"/>
  </p:sldMasterIdLst>
  <p:notesMasterIdLst>
    <p:notesMasterId r:id="rId14"/>
  </p:notesMasterIdLst>
  <p:sldIdLst>
    <p:sldId id="256" r:id="rId4"/>
    <p:sldId id="267" r:id="rId5"/>
    <p:sldId id="268" r:id="rId6"/>
    <p:sldId id="269" r:id="rId7"/>
    <p:sldId id="270" r:id="rId8"/>
    <p:sldId id="265" r:id="rId9"/>
    <p:sldId id="271" r:id="rId10"/>
    <p:sldId id="262" r:id="rId11"/>
    <p:sldId id="263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C42D"/>
    <a:srgbClr val="E35226"/>
    <a:srgbClr val="AA211F"/>
    <a:srgbClr val="002B9D"/>
    <a:srgbClr val="F7B149"/>
    <a:srgbClr val="00009D"/>
    <a:srgbClr val="F95A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2" autoAdjust="0"/>
    <p:restoredTop sz="94660"/>
  </p:normalViewPr>
  <p:slideViewPr>
    <p:cSldViewPr>
      <p:cViewPr>
        <p:scale>
          <a:sx n="118" d="100"/>
          <a:sy n="118" d="100"/>
        </p:scale>
        <p:origin x="-168" y="9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F3EF7B-2522-4FA0-AE16-92FADF18FE58}" type="datetimeFigureOut">
              <a:rPr lang="en-GB" smtClean="0"/>
              <a:t>03/05/2016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938FE2-8D55-4023-AD12-2682C1524A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87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US" dirty="0" smtClean="0">
                <a:solidFill>
                  <a:schemeClr val="tx2"/>
                </a:solidFill>
                <a:ea typeface="+mn-ea"/>
              </a:rPr>
              <a:t>B2FIND 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2"/>
                </a:solidFill>
              </a:rPr>
              <a:t>s</a:t>
            </a:r>
            <a:r>
              <a:rPr lang="en-US" dirty="0" smtClean="0">
                <a:solidFill>
                  <a:schemeClr val="tx2"/>
                </a:solidFill>
                <a:ea typeface="+mn-ea"/>
              </a:rPr>
              <a:t>tores metadata as well through other EUDAT services such as B2SHARE to provide access to data </a:t>
            </a:r>
            <a:r>
              <a:rPr lang="en-US" dirty="0" smtClean="0">
                <a:solidFill>
                  <a:schemeClr val="tx2"/>
                </a:solidFill>
              </a:rPr>
              <a:t>object within the EUDAT CDI</a:t>
            </a:r>
            <a:endParaRPr lang="en-US" dirty="0" smtClean="0">
              <a:solidFill>
                <a:schemeClr val="tx2"/>
              </a:solidFill>
              <a:ea typeface="+mn-ea"/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2"/>
                </a:solidFill>
              </a:rPr>
              <a:t>is used in inter-service use cases, e.g. to select links to data to be transferred to HPC platforms through B2STAGE</a:t>
            </a:r>
            <a:endParaRPr lang="en-GB" dirty="0" smtClean="0">
              <a:solidFill>
                <a:schemeClr val="tx2"/>
              </a:solidFill>
              <a:ea typeface="+mn-ea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7F8AD-33BB-4EDC-B921-541CE899FC3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677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it-IT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8ED1E5B-38A2-4943-B5AB-2AE89BB2D844}" type="slidenum">
              <a:rPr lang="en-GB" altLang="it-IT"/>
              <a:pPr/>
              <a:t>6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1084501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dat.eu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13" Type="http://schemas.openxmlformats.org/officeDocument/2006/relationships/image" Target="../media/image23.jpg"/><Relationship Id="rId18" Type="http://schemas.openxmlformats.org/officeDocument/2006/relationships/image" Target="../media/image28.jpg"/><Relationship Id="rId26" Type="http://schemas.openxmlformats.org/officeDocument/2006/relationships/image" Target="../media/image36.jpg"/><Relationship Id="rId3" Type="http://schemas.openxmlformats.org/officeDocument/2006/relationships/image" Target="../media/image1.png"/><Relationship Id="rId21" Type="http://schemas.openxmlformats.org/officeDocument/2006/relationships/image" Target="../media/image31.jpg"/><Relationship Id="rId34" Type="http://schemas.openxmlformats.org/officeDocument/2006/relationships/image" Target="../media/image44.jpg"/><Relationship Id="rId7" Type="http://schemas.openxmlformats.org/officeDocument/2006/relationships/image" Target="../media/image17.jpg"/><Relationship Id="rId12" Type="http://schemas.openxmlformats.org/officeDocument/2006/relationships/image" Target="../media/image22.jpg"/><Relationship Id="rId17" Type="http://schemas.openxmlformats.org/officeDocument/2006/relationships/image" Target="../media/image27.jpg"/><Relationship Id="rId25" Type="http://schemas.openxmlformats.org/officeDocument/2006/relationships/image" Target="../media/image35.jpg"/><Relationship Id="rId33" Type="http://schemas.openxmlformats.org/officeDocument/2006/relationships/image" Target="../media/image43.jpg"/><Relationship Id="rId2" Type="http://schemas.openxmlformats.org/officeDocument/2006/relationships/image" Target="../media/image12.jpg"/><Relationship Id="rId16" Type="http://schemas.openxmlformats.org/officeDocument/2006/relationships/image" Target="../media/image26.jpg"/><Relationship Id="rId20" Type="http://schemas.openxmlformats.org/officeDocument/2006/relationships/image" Target="../media/image30.jpg"/><Relationship Id="rId29" Type="http://schemas.openxmlformats.org/officeDocument/2006/relationships/image" Target="../media/image39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g"/><Relationship Id="rId11" Type="http://schemas.openxmlformats.org/officeDocument/2006/relationships/image" Target="../media/image21.jpg"/><Relationship Id="rId24" Type="http://schemas.openxmlformats.org/officeDocument/2006/relationships/image" Target="../media/image34.jpg"/><Relationship Id="rId32" Type="http://schemas.openxmlformats.org/officeDocument/2006/relationships/image" Target="../media/image42.jpg"/><Relationship Id="rId37" Type="http://schemas.openxmlformats.org/officeDocument/2006/relationships/image" Target="../media/image47.jpg"/><Relationship Id="rId5" Type="http://schemas.openxmlformats.org/officeDocument/2006/relationships/image" Target="../media/image15.jpg"/><Relationship Id="rId15" Type="http://schemas.openxmlformats.org/officeDocument/2006/relationships/image" Target="../media/image25.jpg"/><Relationship Id="rId23" Type="http://schemas.openxmlformats.org/officeDocument/2006/relationships/image" Target="../media/image33.jpg"/><Relationship Id="rId28" Type="http://schemas.openxmlformats.org/officeDocument/2006/relationships/image" Target="../media/image38.jpg"/><Relationship Id="rId36" Type="http://schemas.openxmlformats.org/officeDocument/2006/relationships/image" Target="../media/image46.jpg"/><Relationship Id="rId10" Type="http://schemas.openxmlformats.org/officeDocument/2006/relationships/image" Target="../media/image20.jpg"/><Relationship Id="rId19" Type="http://schemas.openxmlformats.org/officeDocument/2006/relationships/image" Target="../media/image29.jpg"/><Relationship Id="rId31" Type="http://schemas.openxmlformats.org/officeDocument/2006/relationships/image" Target="../media/image41.jpg"/><Relationship Id="rId4" Type="http://schemas.openxmlformats.org/officeDocument/2006/relationships/image" Target="../media/image14.jpg"/><Relationship Id="rId9" Type="http://schemas.openxmlformats.org/officeDocument/2006/relationships/image" Target="../media/image19.jpg"/><Relationship Id="rId14" Type="http://schemas.openxmlformats.org/officeDocument/2006/relationships/image" Target="../media/image24.jpg"/><Relationship Id="rId22" Type="http://schemas.openxmlformats.org/officeDocument/2006/relationships/image" Target="../media/image32.jpg"/><Relationship Id="rId27" Type="http://schemas.openxmlformats.org/officeDocument/2006/relationships/image" Target="../media/image37.jpg"/><Relationship Id="rId30" Type="http://schemas.openxmlformats.org/officeDocument/2006/relationships/image" Target="../media/image40.jpg"/><Relationship Id="rId35" Type="http://schemas.openxmlformats.org/officeDocument/2006/relationships/image" Target="../media/image45.jp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13" Type="http://schemas.openxmlformats.org/officeDocument/2006/relationships/image" Target="../media/image23.jpg"/><Relationship Id="rId18" Type="http://schemas.openxmlformats.org/officeDocument/2006/relationships/image" Target="../media/image28.jpg"/><Relationship Id="rId26" Type="http://schemas.openxmlformats.org/officeDocument/2006/relationships/image" Target="../media/image36.jpg"/><Relationship Id="rId3" Type="http://schemas.openxmlformats.org/officeDocument/2006/relationships/image" Target="../media/image1.png"/><Relationship Id="rId21" Type="http://schemas.openxmlformats.org/officeDocument/2006/relationships/image" Target="../media/image31.jpg"/><Relationship Id="rId34" Type="http://schemas.openxmlformats.org/officeDocument/2006/relationships/image" Target="../media/image44.jpg"/><Relationship Id="rId7" Type="http://schemas.openxmlformats.org/officeDocument/2006/relationships/image" Target="../media/image17.jpg"/><Relationship Id="rId12" Type="http://schemas.openxmlformats.org/officeDocument/2006/relationships/image" Target="../media/image22.jpg"/><Relationship Id="rId17" Type="http://schemas.openxmlformats.org/officeDocument/2006/relationships/image" Target="../media/image27.jpg"/><Relationship Id="rId25" Type="http://schemas.openxmlformats.org/officeDocument/2006/relationships/image" Target="../media/image35.jpg"/><Relationship Id="rId33" Type="http://schemas.openxmlformats.org/officeDocument/2006/relationships/image" Target="../media/image43.jpg"/><Relationship Id="rId2" Type="http://schemas.openxmlformats.org/officeDocument/2006/relationships/image" Target="../media/image13.jpg"/><Relationship Id="rId16" Type="http://schemas.openxmlformats.org/officeDocument/2006/relationships/image" Target="../media/image26.jpg"/><Relationship Id="rId20" Type="http://schemas.openxmlformats.org/officeDocument/2006/relationships/image" Target="../media/image30.jpg"/><Relationship Id="rId29" Type="http://schemas.openxmlformats.org/officeDocument/2006/relationships/image" Target="../media/image39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g"/><Relationship Id="rId11" Type="http://schemas.openxmlformats.org/officeDocument/2006/relationships/image" Target="../media/image21.jpg"/><Relationship Id="rId24" Type="http://schemas.openxmlformats.org/officeDocument/2006/relationships/image" Target="../media/image34.jpg"/><Relationship Id="rId32" Type="http://schemas.openxmlformats.org/officeDocument/2006/relationships/image" Target="../media/image42.jpg"/><Relationship Id="rId37" Type="http://schemas.openxmlformats.org/officeDocument/2006/relationships/image" Target="../media/image47.jpg"/><Relationship Id="rId5" Type="http://schemas.openxmlformats.org/officeDocument/2006/relationships/image" Target="../media/image15.jpg"/><Relationship Id="rId15" Type="http://schemas.openxmlformats.org/officeDocument/2006/relationships/image" Target="../media/image25.jpg"/><Relationship Id="rId23" Type="http://schemas.openxmlformats.org/officeDocument/2006/relationships/image" Target="../media/image33.jpg"/><Relationship Id="rId28" Type="http://schemas.openxmlformats.org/officeDocument/2006/relationships/image" Target="../media/image38.jpg"/><Relationship Id="rId36" Type="http://schemas.openxmlformats.org/officeDocument/2006/relationships/image" Target="../media/image46.jpg"/><Relationship Id="rId10" Type="http://schemas.openxmlformats.org/officeDocument/2006/relationships/image" Target="../media/image20.jpg"/><Relationship Id="rId19" Type="http://schemas.openxmlformats.org/officeDocument/2006/relationships/image" Target="../media/image29.jpg"/><Relationship Id="rId31" Type="http://schemas.openxmlformats.org/officeDocument/2006/relationships/image" Target="../media/image41.jpg"/><Relationship Id="rId4" Type="http://schemas.openxmlformats.org/officeDocument/2006/relationships/image" Target="../media/image14.jpg"/><Relationship Id="rId9" Type="http://schemas.openxmlformats.org/officeDocument/2006/relationships/image" Target="../media/image19.jpg"/><Relationship Id="rId14" Type="http://schemas.openxmlformats.org/officeDocument/2006/relationships/image" Target="../media/image24.jpg"/><Relationship Id="rId22" Type="http://schemas.openxmlformats.org/officeDocument/2006/relationships/image" Target="../media/image32.jpg"/><Relationship Id="rId27" Type="http://schemas.openxmlformats.org/officeDocument/2006/relationships/image" Target="../media/image37.jpg"/><Relationship Id="rId30" Type="http://schemas.openxmlformats.org/officeDocument/2006/relationships/image" Target="../media/image40.jpg"/><Relationship Id="rId35" Type="http://schemas.openxmlformats.org/officeDocument/2006/relationships/image" Target="../media/image45.jp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8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9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udat.eu/" TargetMode="Externa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20888"/>
            <a:ext cx="7772400" cy="1470025"/>
          </a:xfrm>
        </p:spPr>
        <p:txBody>
          <a:bodyPr>
            <a:normAutofit/>
          </a:bodyPr>
          <a:lstStyle>
            <a:lvl1pPr>
              <a:defRPr sz="4000"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33056"/>
            <a:ext cx="6400800" cy="60196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ttangolo 8"/>
          <p:cNvSpPr/>
          <p:nvPr userDrawn="1"/>
        </p:nvSpPr>
        <p:spPr>
          <a:xfrm>
            <a:off x="7358189" y="6389792"/>
            <a:ext cx="18134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600" b="1" kern="1200" noProof="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  <a:hlinkClick r:id="rId3"/>
              </a:rPr>
              <a:t>www.eudat.eu</a:t>
            </a:r>
            <a:endParaRPr lang="en-GB" sz="1600" b="1" kern="1200" noProof="0" dirty="0" smtClean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" name="CasellaDiTesto 10"/>
          <p:cNvSpPr txBox="1"/>
          <p:nvPr userDrawn="1"/>
        </p:nvSpPr>
        <p:spPr>
          <a:xfrm>
            <a:off x="-65318" y="6510536"/>
            <a:ext cx="7517638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900" noProof="0" dirty="0" smtClean="0">
                <a:latin typeface="Century Gothic"/>
                <a:cs typeface="Century Gothic"/>
              </a:rPr>
              <a:t>EUDAT receives funding from the European Union's Horizon 2020 programme - DG CONNECT e-Infrastructures. Contract No. 654065</a:t>
            </a:r>
            <a:endParaRPr lang="en-GB" sz="900" noProof="0" dirty="0">
              <a:latin typeface="Century Gothic"/>
              <a:cs typeface="Century Gothic"/>
            </a:endParaRPr>
          </a:p>
        </p:txBody>
      </p:sp>
      <p:pic>
        <p:nvPicPr>
          <p:cNvPr id="14" name="Immagine 7" descr="eudat-logo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04800"/>
            <a:ext cx="2386076" cy="1421492"/>
          </a:xfrm>
          <a:prstGeom prst="rect">
            <a:avLst/>
          </a:prstGeom>
        </p:spPr>
      </p:pic>
      <p:sp>
        <p:nvSpPr>
          <p:cNvPr id="13" name="Rettangolo 10"/>
          <p:cNvSpPr/>
          <p:nvPr userDrawn="1"/>
        </p:nvSpPr>
        <p:spPr>
          <a:xfrm>
            <a:off x="0" y="6783755"/>
            <a:ext cx="2387600" cy="83123"/>
          </a:xfrm>
          <a:prstGeom prst="rect">
            <a:avLst/>
          </a:prstGeom>
          <a:solidFill>
            <a:srgbClr val="002B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5" name="Rettangolo 15"/>
          <p:cNvSpPr/>
          <p:nvPr userDrawn="1"/>
        </p:nvSpPr>
        <p:spPr>
          <a:xfrm>
            <a:off x="2387599" y="6783755"/>
            <a:ext cx="2345268" cy="83123"/>
          </a:xfrm>
          <a:prstGeom prst="rect">
            <a:avLst/>
          </a:prstGeom>
          <a:solidFill>
            <a:srgbClr val="AA21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6" name="Rettangolo 16"/>
          <p:cNvSpPr/>
          <p:nvPr userDrawn="1"/>
        </p:nvSpPr>
        <p:spPr>
          <a:xfrm>
            <a:off x="4732867" y="6783755"/>
            <a:ext cx="2305367" cy="83123"/>
          </a:xfrm>
          <a:prstGeom prst="rect">
            <a:avLst/>
          </a:prstGeom>
          <a:solidFill>
            <a:srgbClr val="E352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7" name="Rettangolo 17"/>
          <p:cNvSpPr/>
          <p:nvPr userDrawn="1"/>
        </p:nvSpPr>
        <p:spPr>
          <a:xfrm>
            <a:off x="7038234" y="6783755"/>
            <a:ext cx="2105767" cy="83123"/>
          </a:xfrm>
          <a:prstGeom prst="rect">
            <a:avLst/>
          </a:prstGeom>
          <a:solidFill>
            <a:srgbClr val="FAC4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932040" y="4797152"/>
            <a:ext cx="3778636" cy="151216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Name, Affiliation, Conference Title and location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6524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2_SERVICE_SU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6"/>
          <p:cNvSpPr txBox="1">
            <a:spLocks/>
          </p:cNvSpPr>
          <p:nvPr userDrawn="1"/>
        </p:nvSpPr>
        <p:spPr>
          <a:xfrm>
            <a:off x="1710267" y="418571"/>
            <a:ext cx="5884334" cy="631295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entury Gothic" pitchFamily="34" charset="0"/>
              </a:rPr>
              <a:t>B2 SERVICE SUITE</a:t>
            </a:r>
            <a:endParaRPr lang="it-IT" dirty="0">
              <a:latin typeface="Century Gothic" pitchFamily="34" charset="0"/>
            </a:endParaRPr>
          </a:p>
        </p:txBody>
      </p:sp>
      <p:pic>
        <p:nvPicPr>
          <p:cNvPr id="11" name="Immagine 14" descr="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2760163" y="6011996"/>
            <a:ext cx="3523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1800" b="1" kern="1200" dirty="0" smtClean="0">
                <a:solidFill>
                  <a:srgbClr val="2D4E77"/>
                </a:solidFill>
                <a:latin typeface="Century Gothic" panose="020B0502020202020204" pitchFamily="34" charset="0"/>
                <a:ea typeface="+mn-ea"/>
                <a:cs typeface="+mn-cs"/>
              </a:rPr>
              <a:t>http://www.eudat.eu/services</a:t>
            </a:r>
            <a:endParaRPr lang="en-US" altLang="en-US" sz="1800" b="1" kern="1200" dirty="0">
              <a:solidFill>
                <a:srgbClr val="2D4E77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77" y="1323115"/>
            <a:ext cx="4346448" cy="6766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89" y="3212976"/>
            <a:ext cx="4346448" cy="6766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89" y="4149080"/>
            <a:ext cx="4346448" cy="6766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77" y="5085184"/>
            <a:ext cx="4346448" cy="6766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77" y="2276872"/>
            <a:ext cx="4346448" cy="6766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531216"/>
            <a:ext cx="3846576" cy="355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105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DATpartners_with text_GeographicalM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35672"/>
            <a:ext cx="8316416" cy="6237312"/>
          </a:xfrm>
          <a:prstGeom prst="rect">
            <a:avLst/>
          </a:prstGeom>
        </p:spPr>
      </p:pic>
      <p:pic>
        <p:nvPicPr>
          <p:cNvPr id="11" name="Immagine 14" descr="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ottotitolo 2"/>
          <p:cNvSpPr txBox="1">
            <a:spLocks/>
          </p:cNvSpPr>
          <p:nvPr userDrawn="1"/>
        </p:nvSpPr>
        <p:spPr>
          <a:xfrm>
            <a:off x="194733" y="2058391"/>
            <a:ext cx="3496733" cy="3098801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 smtClean="0">
                <a:solidFill>
                  <a:schemeClr val="tx1"/>
                </a:solidFill>
                <a:latin typeface="Century Gothic" pitchFamily="34" charset="0"/>
              </a:rPr>
              <a:t>A consortium of high performance computing (HPC) / data </a:t>
            </a:r>
            <a:r>
              <a:rPr lang="it-IT" sz="2400" noProof="0" dirty="0" smtClean="0">
                <a:solidFill>
                  <a:schemeClr val="tx1"/>
                </a:solidFill>
                <a:latin typeface="Century Gothic" pitchFamily="34" charset="0"/>
              </a:rPr>
              <a:t>centres</a:t>
            </a:r>
            <a:r>
              <a:rPr lang="en-US" sz="2400" dirty="0" smtClean="0">
                <a:solidFill>
                  <a:schemeClr val="tx1"/>
                </a:solidFill>
                <a:latin typeface="Century Gothic" pitchFamily="34" charset="0"/>
              </a:rPr>
              <a:t>, libraries, scientific communities, data scientists</a:t>
            </a:r>
            <a:endParaRPr lang="en-US" sz="240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105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DATpartners_with text_PoliticalM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92" y="548680"/>
            <a:ext cx="8302907" cy="6227180"/>
          </a:xfrm>
          <a:prstGeom prst="rect">
            <a:avLst/>
          </a:prstGeom>
        </p:spPr>
      </p:pic>
      <p:pic>
        <p:nvPicPr>
          <p:cNvPr id="11" name="Immagine 14" descr="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ottotitolo 2"/>
          <p:cNvSpPr txBox="1">
            <a:spLocks/>
          </p:cNvSpPr>
          <p:nvPr userDrawn="1"/>
        </p:nvSpPr>
        <p:spPr>
          <a:xfrm>
            <a:off x="194733" y="2058391"/>
            <a:ext cx="3496733" cy="3098801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 smtClean="0">
                <a:solidFill>
                  <a:schemeClr val="tx1"/>
                </a:solidFill>
                <a:latin typeface="Century Gothic" pitchFamily="34" charset="0"/>
              </a:rPr>
              <a:t>A consortium of high performance computing (HPC) / data </a:t>
            </a:r>
            <a:r>
              <a:rPr lang="it-IT" sz="2400" noProof="0" dirty="0" smtClean="0">
                <a:solidFill>
                  <a:schemeClr val="tx1"/>
                </a:solidFill>
                <a:latin typeface="Century Gothic" pitchFamily="34" charset="0"/>
              </a:rPr>
              <a:t>centres</a:t>
            </a:r>
            <a:r>
              <a:rPr lang="en-US" sz="2400" dirty="0" smtClean="0">
                <a:solidFill>
                  <a:schemeClr val="tx1"/>
                </a:solidFill>
                <a:latin typeface="Century Gothic" pitchFamily="34" charset="0"/>
              </a:rPr>
              <a:t>, libraries, scientific communities, data scientists</a:t>
            </a:r>
            <a:endParaRPr lang="en-US" sz="240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8377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DATpartners_Colour_NOtext_GeographicalM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35672"/>
            <a:ext cx="8316416" cy="6237312"/>
          </a:xfrm>
          <a:prstGeom prst="rect">
            <a:avLst/>
          </a:prstGeom>
        </p:spPr>
      </p:pic>
      <p:pic>
        <p:nvPicPr>
          <p:cNvPr id="11" name="Immagine 14" descr="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0978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DATpartners_Colour_NOtext_PoliticalM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92" y="548680"/>
            <a:ext cx="8302907" cy="6227180"/>
          </a:xfrm>
          <a:prstGeom prst="rect">
            <a:avLst/>
          </a:prstGeom>
        </p:spPr>
      </p:pic>
      <p:pic>
        <p:nvPicPr>
          <p:cNvPr id="11" name="Immagine 14" descr="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1818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DATpartners_Black&amp;White_NOtext_GeographicalM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35672"/>
            <a:ext cx="8316416" cy="6237312"/>
          </a:xfrm>
          <a:prstGeom prst="rect">
            <a:avLst/>
          </a:prstGeom>
        </p:spPr>
      </p:pic>
      <p:pic>
        <p:nvPicPr>
          <p:cNvPr id="9" name="Immagine 8" descr="EUDAT-LogoGrigio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90" y="-109654"/>
            <a:ext cx="1143000" cy="892098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8519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DATpartners_Black&amp;White_NOtext_PoliticalM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92" y="548680"/>
            <a:ext cx="8302907" cy="6227180"/>
          </a:xfrm>
          <a:prstGeom prst="rect">
            <a:avLst/>
          </a:prstGeom>
        </p:spPr>
      </p:pic>
      <p:pic>
        <p:nvPicPr>
          <p:cNvPr id="9" name="Immagine 8" descr="EUDAT-LogoGrigio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90" y="-109654"/>
            <a:ext cx="1143000" cy="892098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097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391400" cy="868362"/>
          </a:xfrm>
        </p:spPr>
        <p:txBody>
          <a:bodyPr>
            <a:normAutofit/>
          </a:bodyPr>
          <a:lstStyle>
            <a:lvl1pPr>
              <a:defRPr sz="2800" b="1"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>
            <a:lvl1pPr>
              <a:defRPr sz="2400">
                <a:latin typeface="Century Gothic" pitchFamily="34" charset="0"/>
              </a:defRPr>
            </a:lvl1pPr>
            <a:lvl2pPr>
              <a:defRPr sz="2400">
                <a:latin typeface="Century Gothic" pitchFamily="34" charset="0"/>
              </a:defRPr>
            </a:lvl2pPr>
            <a:lvl3pPr>
              <a:defRPr sz="2400">
                <a:latin typeface="Century Gothic" pitchFamily="34" charset="0"/>
              </a:defRPr>
            </a:lvl3pPr>
            <a:lvl4pPr>
              <a:defRPr sz="2400">
                <a:latin typeface="Century Gothic" pitchFamily="34" charset="0"/>
              </a:defRPr>
            </a:lvl4pPr>
            <a:lvl5pPr>
              <a:defRPr sz="2400">
                <a:latin typeface="Century Gothic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4235"/>
            <a:ext cx="21336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04235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0423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Immagine 14" descr="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DATPartnerLogos_GeographicalM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35672"/>
            <a:ext cx="8316416" cy="6237312"/>
          </a:xfrm>
          <a:prstGeom prst="rect">
            <a:avLst/>
          </a:prstGeom>
        </p:spPr>
      </p:pic>
      <p:pic>
        <p:nvPicPr>
          <p:cNvPr id="11" name="Immagine 14" descr="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037" name="Group 1036"/>
          <p:cNvGrpSpPr/>
          <p:nvPr userDrawn="1"/>
        </p:nvGrpSpPr>
        <p:grpSpPr>
          <a:xfrm>
            <a:off x="86723" y="1352576"/>
            <a:ext cx="3405157" cy="5374874"/>
            <a:chOff x="2016" y="1352576"/>
            <a:chExt cx="3405157" cy="5374874"/>
          </a:xfrm>
        </p:grpSpPr>
        <p:sp>
          <p:nvSpPr>
            <p:cNvPr id="24" name="TextBox 23"/>
            <p:cNvSpPr txBox="1"/>
            <p:nvPr userDrawn="1"/>
          </p:nvSpPr>
          <p:spPr>
            <a:xfrm>
              <a:off x="1043948" y="4646330"/>
              <a:ext cx="158417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900" b="1" dirty="0" smtClean="0"/>
                <a:t>e-Science Data Factory</a:t>
              </a:r>
              <a:endParaRPr lang="it-IT" sz="900" b="1" dirty="0"/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664" y="1352576"/>
              <a:ext cx="798576" cy="40843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94" y="1781576"/>
              <a:ext cx="1121664" cy="41452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012" y="2214892"/>
              <a:ext cx="548640" cy="475488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943" y="2755601"/>
              <a:ext cx="548640" cy="475488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76" y="3310862"/>
              <a:ext cx="1005840" cy="371856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06" y="3710086"/>
              <a:ext cx="1005840" cy="371856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53" y="4081942"/>
              <a:ext cx="1005840" cy="329184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6" y="4438355"/>
              <a:ext cx="1005840" cy="329184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25" y="4789915"/>
              <a:ext cx="1005840" cy="329184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955" y="5119791"/>
              <a:ext cx="548640" cy="475488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47" y="5593902"/>
              <a:ext cx="798576" cy="347472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525" y="5941374"/>
              <a:ext cx="798576" cy="347472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938" y="6319038"/>
              <a:ext cx="798576" cy="347472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6491" y="1556792"/>
              <a:ext cx="798576" cy="347472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916" y="1904264"/>
              <a:ext cx="1005840" cy="414528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4549" y="2348492"/>
              <a:ext cx="798576" cy="347472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1984" y="2700374"/>
              <a:ext cx="1005840" cy="371856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 userDrawn="1"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8018" y="3072230"/>
              <a:ext cx="798576" cy="347472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 userDrawn="1"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9517" y="3429000"/>
              <a:ext cx="548640" cy="286512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 userDrawn="1"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4544" y="3775359"/>
              <a:ext cx="548640" cy="475488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 userDrawn="1"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0548" y="4301792"/>
              <a:ext cx="798576" cy="347472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 userDrawn="1"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3887" y="4906683"/>
              <a:ext cx="548640" cy="475488"/>
            </a:xfrm>
            <a:prstGeom prst="rect">
              <a:avLst/>
            </a:prstGeom>
          </p:spPr>
        </p:pic>
        <p:pic>
          <p:nvPicPr>
            <p:cNvPr id="1024" name="Picture 1023"/>
            <p:cNvPicPr>
              <a:picLocks noChangeAspect="1"/>
            </p:cNvPicPr>
            <p:nvPr userDrawn="1"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856" y="5377711"/>
              <a:ext cx="1402080" cy="414528"/>
            </a:xfrm>
            <a:prstGeom prst="rect">
              <a:avLst/>
            </a:prstGeom>
          </p:spPr>
        </p:pic>
        <p:pic>
          <p:nvPicPr>
            <p:cNvPr id="1025" name="Picture 1024"/>
            <p:cNvPicPr>
              <a:picLocks noChangeAspect="1"/>
            </p:cNvPicPr>
            <p:nvPr userDrawn="1"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2702" y="5890521"/>
              <a:ext cx="548640" cy="323088"/>
            </a:xfrm>
            <a:prstGeom prst="rect">
              <a:avLst/>
            </a:prstGeom>
          </p:spPr>
        </p:pic>
        <p:pic>
          <p:nvPicPr>
            <p:cNvPr id="1027" name="Picture 1026"/>
            <p:cNvPicPr>
              <a:picLocks noChangeAspect="1"/>
            </p:cNvPicPr>
            <p:nvPr userDrawn="1"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2702" y="6251962"/>
              <a:ext cx="548640" cy="475488"/>
            </a:xfrm>
            <a:prstGeom prst="rect">
              <a:avLst/>
            </a:prstGeom>
          </p:spPr>
        </p:pic>
        <p:pic>
          <p:nvPicPr>
            <p:cNvPr id="1028" name="Picture 1027"/>
            <p:cNvPicPr>
              <a:picLocks noChangeAspect="1"/>
            </p:cNvPicPr>
            <p:nvPr userDrawn="1"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5356" y="2288600"/>
              <a:ext cx="548640" cy="359664"/>
            </a:xfrm>
            <a:prstGeom prst="rect">
              <a:avLst/>
            </a:prstGeom>
          </p:spPr>
        </p:pic>
        <p:pic>
          <p:nvPicPr>
            <p:cNvPr id="1029" name="Picture 1028"/>
            <p:cNvPicPr>
              <a:picLocks noChangeAspect="1"/>
            </p:cNvPicPr>
            <p:nvPr userDrawn="1"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8134" y="2690380"/>
              <a:ext cx="548640" cy="359664"/>
            </a:xfrm>
            <a:prstGeom prst="rect">
              <a:avLst/>
            </a:prstGeom>
          </p:spPr>
        </p:pic>
        <p:pic>
          <p:nvPicPr>
            <p:cNvPr id="1030" name="Picture 1029"/>
            <p:cNvPicPr>
              <a:picLocks noChangeAspect="1"/>
            </p:cNvPicPr>
            <p:nvPr userDrawn="1"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5137" y="3096768"/>
              <a:ext cx="548640" cy="475488"/>
            </a:xfrm>
            <a:prstGeom prst="rect">
              <a:avLst/>
            </a:prstGeom>
          </p:spPr>
        </p:pic>
        <p:pic>
          <p:nvPicPr>
            <p:cNvPr id="1031" name="Picture 1030"/>
            <p:cNvPicPr>
              <a:picLocks noChangeAspect="1"/>
            </p:cNvPicPr>
            <p:nvPr userDrawn="1"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4332" y="3666744"/>
              <a:ext cx="548640" cy="475488"/>
            </a:xfrm>
            <a:prstGeom prst="rect">
              <a:avLst/>
            </a:prstGeom>
          </p:spPr>
        </p:pic>
        <p:pic>
          <p:nvPicPr>
            <p:cNvPr id="1032" name="Picture 1031"/>
            <p:cNvPicPr>
              <a:picLocks noChangeAspect="1"/>
            </p:cNvPicPr>
            <p:nvPr userDrawn="1"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3421" y="4154500"/>
              <a:ext cx="1005840" cy="371856"/>
            </a:xfrm>
            <a:prstGeom prst="rect">
              <a:avLst/>
            </a:prstGeom>
          </p:spPr>
        </p:pic>
        <p:pic>
          <p:nvPicPr>
            <p:cNvPr id="1033" name="Picture 1032"/>
            <p:cNvPicPr>
              <a:picLocks noChangeAspect="1"/>
            </p:cNvPicPr>
            <p:nvPr userDrawn="1"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6756" y="4552861"/>
              <a:ext cx="1005840" cy="371856"/>
            </a:xfrm>
            <a:prstGeom prst="rect">
              <a:avLst/>
            </a:prstGeom>
          </p:spPr>
        </p:pic>
        <p:pic>
          <p:nvPicPr>
            <p:cNvPr id="1034" name="Picture 1033"/>
            <p:cNvPicPr>
              <a:picLocks noChangeAspect="1"/>
            </p:cNvPicPr>
            <p:nvPr userDrawn="1"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6756" y="4975843"/>
              <a:ext cx="1005840" cy="286512"/>
            </a:xfrm>
            <a:prstGeom prst="rect">
              <a:avLst/>
            </a:prstGeom>
          </p:spPr>
        </p:pic>
        <p:pic>
          <p:nvPicPr>
            <p:cNvPr id="1035" name="Picture 1034"/>
            <p:cNvPicPr>
              <a:picLocks noChangeAspect="1"/>
            </p:cNvPicPr>
            <p:nvPr userDrawn="1"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2021" y="5329019"/>
              <a:ext cx="548640" cy="475488"/>
            </a:xfrm>
            <a:prstGeom prst="rect">
              <a:avLst/>
            </a:prstGeom>
          </p:spPr>
        </p:pic>
        <p:pic>
          <p:nvPicPr>
            <p:cNvPr id="1036" name="Picture 1035"/>
            <p:cNvPicPr>
              <a:picLocks noChangeAspect="1"/>
            </p:cNvPicPr>
            <p:nvPr userDrawn="1"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5509" y="5844801"/>
              <a:ext cx="1121664" cy="4145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544370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DATPartnerLogos_PoliticalM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92" y="548680"/>
            <a:ext cx="8302907" cy="6227180"/>
          </a:xfrm>
          <a:prstGeom prst="rect">
            <a:avLst/>
          </a:prstGeom>
        </p:spPr>
      </p:pic>
      <p:pic>
        <p:nvPicPr>
          <p:cNvPr id="11" name="Immagine 14" descr="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44" name="Group 43"/>
          <p:cNvGrpSpPr/>
          <p:nvPr userDrawn="1"/>
        </p:nvGrpSpPr>
        <p:grpSpPr>
          <a:xfrm>
            <a:off x="86723" y="1352576"/>
            <a:ext cx="3405157" cy="5374874"/>
            <a:chOff x="2016" y="1352576"/>
            <a:chExt cx="3405157" cy="5374874"/>
          </a:xfrm>
        </p:grpSpPr>
        <p:sp>
          <p:nvSpPr>
            <p:cNvPr id="45" name="TextBox 44"/>
            <p:cNvSpPr txBox="1"/>
            <p:nvPr userDrawn="1"/>
          </p:nvSpPr>
          <p:spPr>
            <a:xfrm>
              <a:off x="1043948" y="4646330"/>
              <a:ext cx="158417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900" b="1" dirty="0" smtClean="0"/>
                <a:t>e-Science Data Factory</a:t>
              </a:r>
              <a:endParaRPr lang="it-IT" sz="900" b="1" dirty="0"/>
            </a:p>
          </p:txBody>
        </p:sp>
        <p:pic>
          <p:nvPicPr>
            <p:cNvPr id="46" name="Picture 45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664" y="1352576"/>
              <a:ext cx="798576" cy="408432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94" y="1781576"/>
              <a:ext cx="1121664" cy="414528"/>
            </a:xfrm>
            <a:prstGeom prst="rect">
              <a:avLst/>
            </a:prstGeom>
          </p:spPr>
        </p:pic>
        <p:pic>
          <p:nvPicPr>
            <p:cNvPr id="85" name="Picture 84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012" y="2214892"/>
              <a:ext cx="548640" cy="475488"/>
            </a:xfrm>
            <a:prstGeom prst="rect">
              <a:avLst/>
            </a:prstGeom>
          </p:spPr>
        </p:pic>
        <p:pic>
          <p:nvPicPr>
            <p:cNvPr id="86" name="Picture 85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943" y="2755601"/>
              <a:ext cx="548640" cy="475488"/>
            </a:xfrm>
            <a:prstGeom prst="rect">
              <a:avLst/>
            </a:prstGeom>
          </p:spPr>
        </p:pic>
        <p:pic>
          <p:nvPicPr>
            <p:cNvPr id="87" name="Picture 86"/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76" y="3310862"/>
              <a:ext cx="1005840" cy="371856"/>
            </a:xfrm>
            <a:prstGeom prst="rect">
              <a:avLst/>
            </a:prstGeom>
          </p:spPr>
        </p:pic>
        <p:pic>
          <p:nvPicPr>
            <p:cNvPr id="88" name="Picture 87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06" y="3710086"/>
              <a:ext cx="1005840" cy="371856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53" y="4081942"/>
              <a:ext cx="1005840" cy="329184"/>
            </a:xfrm>
            <a:prstGeom prst="rect">
              <a:avLst/>
            </a:prstGeom>
          </p:spPr>
        </p:pic>
        <p:pic>
          <p:nvPicPr>
            <p:cNvPr id="90" name="Picture 89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6" y="4438355"/>
              <a:ext cx="1005840" cy="329184"/>
            </a:xfrm>
            <a:prstGeom prst="rect">
              <a:avLst/>
            </a:prstGeom>
          </p:spPr>
        </p:pic>
        <p:pic>
          <p:nvPicPr>
            <p:cNvPr id="91" name="Picture 90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25" y="4789915"/>
              <a:ext cx="1005840" cy="329184"/>
            </a:xfrm>
            <a:prstGeom prst="rect">
              <a:avLst/>
            </a:prstGeom>
          </p:spPr>
        </p:pic>
        <p:pic>
          <p:nvPicPr>
            <p:cNvPr id="92" name="Picture 91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955" y="5119791"/>
              <a:ext cx="548640" cy="475488"/>
            </a:xfrm>
            <a:prstGeom prst="rect">
              <a:avLst/>
            </a:prstGeom>
          </p:spPr>
        </p:pic>
        <p:pic>
          <p:nvPicPr>
            <p:cNvPr id="93" name="Picture 92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47" y="5593902"/>
              <a:ext cx="798576" cy="347472"/>
            </a:xfrm>
            <a:prstGeom prst="rect">
              <a:avLst/>
            </a:prstGeom>
          </p:spPr>
        </p:pic>
        <p:pic>
          <p:nvPicPr>
            <p:cNvPr id="94" name="Picture 93"/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525" y="5941374"/>
              <a:ext cx="798576" cy="347472"/>
            </a:xfrm>
            <a:prstGeom prst="rect">
              <a:avLst/>
            </a:prstGeom>
          </p:spPr>
        </p:pic>
        <p:pic>
          <p:nvPicPr>
            <p:cNvPr id="95" name="Picture 94"/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938" y="6319038"/>
              <a:ext cx="798576" cy="347472"/>
            </a:xfrm>
            <a:prstGeom prst="rect">
              <a:avLst/>
            </a:prstGeom>
          </p:spPr>
        </p:pic>
        <p:pic>
          <p:nvPicPr>
            <p:cNvPr id="96" name="Picture 95"/>
            <p:cNvPicPr>
              <a:picLocks noChangeAspect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6491" y="1556792"/>
              <a:ext cx="798576" cy="347472"/>
            </a:xfrm>
            <a:prstGeom prst="rect">
              <a:avLst/>
            </a:prstGeom>
          </p:spPr>
        </p:pic>
        <p:pic>
          <p:nvPicPr>
            <p:cNvPr id="97" name="Picture 96"/>
            <p:cNvPicPr>
              <a:picLocks noChangeAspect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916" y="1904264"/>
              <a:ext cx="1005840" cy="414528"/>
            </a:xfrm>
            <a:prstGeom prst="rect">
              <a:avLst/>
            </a:prstGeom>
          </p:spPr>
        </p:pic>
        <p:pic>
          <p:nvPicPr>
            <p:cNvPr id="98" name="Picture 97"/>
            <p:cNvPicPr>
              <a:picLocks noChangeAspect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4549" y="2348492"/>
              <a:ext cx="798576" cy="347472"/>
            </a:xfrm>
            <a:prstGeom prst="rect">
              <a:avLst/>
            </a:prstGeom>
          </p:spPr>
        </p:pic>
        <p:pic>
          <p:nvPicPr>
            <p:cNvPr id="99" name="Picture 98"/>
            <p:cNvPicPr>
              <a:picLocks noChangeAspect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1984" y="2700374"/>
              <a:ext cx="1005840" cy="371856"/>
            </a:xfrm>
            <a:prstGeom prst="rect">
              <a:avLst/>
            </a:prstGeom>
          </p:spPr>
        </p:pic>
        <p:pic>
          <p:nvPicPr>
            <p:cNvPr id="100" name="Picture 99"/>
            <p:cNvPicPr>
              <a:picLocks noChangeAspect="1"/>
            </p:cNvPicPr>
            <p:nvPr userDrawn="1"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8018" y="3072230"/>
              <a:ext cx="798576" cy="347472"/>
            </a:xfrm>
            <a:prstGeom prst="rect">
              <a:avLst/>
            </a:prstGeom>
          </p:spPr>
        </p:pic>
        <p:pic>
          <p:nvPicPr>
            <p:cNvPr id="101" name="Picture 100"/>
            <p:cNvPicPr>
              <a:picLocks noChangeAspect="1"/>
            </p:cNvPicPr>
            <p:nvPr userDrawn="1"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9517" y="3429000"/>
              <a:ext cx="548640" cy="286512"/>
            </a:xfrm>
            <a:prstGeom prst="rect">
              <a:avLst/>
            </a:prstGeom>
          </p:spPr>
        </p:pic>
        <p:pic>
          <p:nvPicPr>
            <p:cNvPr id="102" name="Picture 101"/>
            <p:cNvPicPr>
              <a:picLocks noChangeAspect="1"/>
            </p:cNvPicPr>
            <p:nvPr userDrawn="1"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4544" y="3775359"/>
              <a:ext cx="548640" cy="475488"/>
            </a:xfrm>
            <a:prstGeom prst="rect">
              <a:avLst/>
            </a:prstGeom>
          </p:spPr>
        </p:pic>
        <p:pic>
          <p:nvPicPr>
            <p:cNvPr id="103" name="Picture 102"/>
            <p:cNvPicPr>
              <a:picLocks noChangeAspect="1"/>
            </p:cNvPicPr>
            <p:nvPr userDrawn="1"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0548" y="4301792"/>
              <a:ext cx="798576" cy="347472"/>
            </a:xfrm>
            <a:prstGeom prst="rect">
              <a:avLst/>
            </a:prstGeom>
          </p:spPr>
        </p:pic>
        <p:pic>
          <p:nvPicPr>
            <p:cNvPr id="104" name="Picture 103"/>
            <p:cNvPicPr>
              <a:picLocks noChangeAspect="1"/>
            </p:cNvPicPr>
            <p:nvPr userDrawn="1"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3887" y="4906683"/>
              <a:ext cx="548640" cy="475488"/>
            </a:xfrm>
            <a:prstGeom prst="rect">
              <a:avLst/>
            </a:prstGeom>
          </p:spPr>
        </p:pic>
        <p:pic>
          <p:nvPicPr>
            <p:cNvPr id="105" name="Picture 104"/>
            <p:cNvPicPr>
              <a:picLocks noChangeAspect="1"/>
            </p:cNvPicPr>
            <p:nvPr userDrawn="1"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856" y="5377711"/>
              <a:ext cx="1402080" cy="414528"/>
            </a:xfrm>
            <a:prstGeom prst="rect">
              <a:avLst/>
            </a:prstGeom>
          </p:spPr>
        </p:pic>
        <p:pic>
          <p:nvPicPr>
            <p:cNvPr id="106" name="Picture 105"/>
            <p:cNvPicPr>
              <a:picLocks noChangeAspect="1"/>
            </p:cNvPicPr>
            <p:nvPr userDrawn="1"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2702" y="5890521"/>
              <a:ext cx="548640" cy="323088"/>
            </a:xfrm>
            <a:prstGeom prst="rect">
              <a:avLst/>
            </a:prstGeom>
          </p:spPr>
        </p:pic>
        <p:pic>
          <p:nvPicPr>
            <p:cNvPr id="107" name="Picture 106"/>
            <p:cNvPicPr>
              <a:picLocks noChangeAspect="1"/>
            </p:cNvPicPr>
            <p:nvPr userDrawn="1"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2702" y="6251962"/>
              <a:ext cx="548640" cy="475488"/>
            </a:xfrm>
            <a:prstGeom prst="rect">
              <a:avLst/>
            </a:prstGeom>
          </p:spPr>
        </p:pic>
        <p:pic>
          <p:nvPicPr>
            <p:cNvPr id="108" name="Picture 107"/>
            <p:cNvPicPr>
              <a:picLocks noChangeAspect="1"/>
            </p:cNvPicPr>
            <p:nvPr userDrawn="1"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5356" y="2288600"/>
              <a:ext cx="548640" cy="359664"/>
            </a:xfrm>
            <a:prstGeom prst="rect">
              <a:avLst/>
            </a:prstGeom>
          </p:spPr>
        </p:pic>
        <p:pic>
          <p:nvPicPr>
            <p:cNvPr id="109" name="Picture 108"/>
            <p:cNvPicPr>
              <a:picLocks noChangeAspect="1"/>
            </p:cNvPicPr>
            <p:nvPr userDrawn="1"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8134" y="2690380"/>
              <a:ext cx="548640" cy="359664"/>
            </a:xfrm>
            <a:prstGeom prst="rect">
              <a:avLst/>
            </a:prstGeom>
          </p:spPr>
        </p:pic>
        <p:pic>
          <p:nvPicPr>
            <p:cNvPr id="110" name="Picture 109"/>
            <p:cNvPicPr>
              <a:picLocks noChangeAspect="1"/>
            </p:cNvPicPr>
            <p:nvPr userDrawn="1"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5137" y="3096768"/>
              <a:ext cx="548640" cy="475488"/>
            </a:xfrm>
            <a:prstGeom prst="rect">
              <a:avLst/>
            </a:prstGeom>
          </p:spPr>
        </p:pic>
        <p:pic>
          <p:nvPicPr>
            <p:cNvPr id="111" name="Picture 110"/>
            <p:cNvPicPr>
              <a:picLocks noChangeAspect="1"/>
            </p:cNvPicPr>
            <p:nvPr userDrawn="1"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4332" y="3666744"/>
              <a:ext cx="548640" cy="475488"/>
            </a:xfrm>
            <a:prstGeom prst="rect">
              <a:avLst/>
            </a:prstGeom>
          </p:spPr>
        </p:pic>
        <p:pic>
          <p:nvPicPr>
            <p:cNvPr id="112" name="Picture 111"/>
            <p:cNvPicPr>
              <a:picLocks noChangeAspect="1"/>
            </p:cNvPicPr>
            <p:nvPr userDrawn="1"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3421" y="4154500"/>
              <a:ext cx="1005840" cy="371856"/>
            </a:xfrm>
            <a:prstGeom prst="rect">
              <a:avLst/>
            </a:prstGeom>
          </p:spPr>
        </p:pic>
        <p:pic>
          <p:nvPicPr>
            <p:cNvPr id="113" name="Picture 112"/>
            <p:cNvPicPr>
              <a:picLocks noChangeAspect="1"/>
            </p:cNvPicPr>
            <p:nvPr userDrawn="1"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6756" y="4552861"/>
              <a:ext cx="1005840" cy="371856"/>
            </a:xfrm>
            <a:prstGeom prst="rect">
              <a:avLst/>
            </a:prstGeom>
          </p:spPr>
        </p:pic>
        <p:pic>
          <p:nvPicPr>
            <p:cNvPr id="114" name="Picture 113"/>
            <p:cNvPicPr>
              <a:picLocks noChangeAspect="1"/>
            </p:cNvPicPr>
            <p:nvPr userDrawn="1"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6756" y="4975843"/>
              <a:ext cx="1005840" cy="286512"/>
            </a:xfrm>
            <a:prstGeom prst="rect">
              <a:avLst/>
            </a:prstGeom>
          </p:spPr>
        </p:pic>
        <p:pic>
          <p:nvPicPr>
            <p:cNvPr id="115" name="Picture 114"/>
            <p:cNvPicPr>
              <a:picLocks noChangeAspect="1"/>
            </p:cNvPicPr>
            <p:nvPr userDrawn="1"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2021" y="5329019"/>
              <a:ext cx="548640" cy="475488"/>
            </a:xfrm>
            <a:prstGeom prst="rect">
              <a:avLst/>
            </a:prstGeom>
          </p:spPr>
        </p:pic>
        <p:pic>
          <p:nvPicPr>
            <p:cNvPr id="116" name="Picture 115"/>
            <p:cNvPicPr>
              <a:picLocks noChangeAspect="1"/>
            </p:cNvPicPr>
            <p:nvPr userDrawn="1"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5509" y="5844801"/>
              <a:ext cx="1121664" cy="4145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645971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DATPartnersWith numbers_GeographicalM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34428"/>
            <a:ext cx="8316416" cy="6237312"/>
          </a:xfrm>
          <a:prstGeom prst="rect">
            <a:avLst/>
          </a:prstGeom>
        </p:spPr>
      </p:pic>
      <p:pic>
        <p:nvPicPr>
          <p:cNvPr id="11" name="Immagine 14" descr="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ottotitolo 2"/>
          <p:cNvSpPr txBox="1">
            <a:spLocks/>
          </p:cNvSpPr>
          <p:nvPr userDrawn="1"/>
        </p:nvSpPr>
        <p:spPr>
          <a:xfrm>
            <a:off x="50799" y="2348880"/>
            <a:ext cx="1136825" cy="4248472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1.   CSC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2.   BSC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3.   CERFACS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4.   CINECA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5.   CINES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6.   DKRZ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7.   EAA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8.   EKUT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9.   UEDIN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10. INGV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11. JUELICH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12. PSNC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13. SURFsara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14. SIGMA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15. STFC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16. UCL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17. TRUST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18. GRNET </a:t>
            </a:r>
          </a:p>
          <a:p>
            <a:pPr algn="l"/>
            <a:endParaRPr lang="it-IT" sz="1200" b="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l"/>
            <a:endParaRPr lang="en-US" sz="12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8" name="Sottotitolo 2"/>
          <p:cNvSpPr txBox="1">
            <a:spLocks/>
          </p:cNvSpPr>
          <p:nvPr userDrawn="1"/>
        </p:nvSpPr>
        <p:spPr>
          <a:xfrm>
            <a:off x="1691680" y="2348881"/>
            <a:ext cx="1080120" cy="415747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19. KIT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20. LIBER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21. DANS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22. eSDF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23. ULUND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24.</a:t>
            </a:r>
            <a:r>
              <a:rPr lang="it-IT" sz="1200" b="0" baseline="0" dirty="0" smtClean="0">
                <a:solidFill>
                  <a:schemeClr val="tx1"/>
                </a:solidFill>
                <a:latin typeface="Century Gothic" pitchFamily="34" charset="0"/>
              </a:rPr>
              <a:t> KNMI</a:t>
            </a:r>
            <a:endParaRPr lang="it-IT" sz="1200" b="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25. GFZ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26. CLARIN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27. MPG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28. JISC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29. UNS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30. CERN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31. UHEL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32. EMBL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33. SNIC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34. KTH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35. MPI-MET</a:t>
            </a:r>
            <a:endParaRPr lang="en-US" sz="12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0330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DATPartnersWith numbers_PoliticalM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38548"/>
            <a:ext cx="8316416" cy="6237312"/>
          </a:xfrm>
          <a:prstGeom prst="rect">
            <a:avLst/>
          </a:prstGeom>
        </p:spPr>
      </p:pic>
      <p:pic>
        <p:nvPicPr>
          <p:cNvPr id="11" name="Immagine 14" descr="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ottotitolo 2"/>
          <p:cNvSpPr txBox="1">
            <a:spLocks/>
          </p:cNvSpPr>
          <p:nvPr userDrawn="1"/>
        </p:nvSpPr>
        <p:spPr>
          <a:xfrm>
            <a:off x="50799" y="2348880"/>
            <a:ext cx="1136825" cy="4248472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1.   CSC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2.   BSC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3.   CERFACS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4.   CINECA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5.   CINES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6.   DKRZ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7.   EAA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8.   EKUT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9.   UEDIN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10. INGV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11. JUELICH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12. PSNC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13. SURFsara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14. SIGMA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15. STFC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16. UCL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17. TRUST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18. GRNET </a:t>
            </a:r>
          </a:p>
          <a:p>
            <a:pPr algn="l"/>
            <a:endParaRPr lang="it-IT" sz="1200" b="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l"/>
            <a:endParaRPr lang="en-US" sz="12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8" name="Sottotitolo 2"/>
          <p:cNvSpPr txBox="1">
            <a:spLocks/>
          </p:cNvSpPr>
          <p:nvPr userDrawn="1"/>
        </p:nvSpPr>
        <p:spPr>
          <a:xfrm>
            <a:off x="1691680" y="2348881"/>
            <a:ext cx="1080120" cy="415747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19. KIT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20. LIBER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21. DANS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22. eSDF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23. ULUND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24.</a:t>
            </a:r>
            <a:r>
              <a:rPr lang="it-IT" sz="1200" b="0" baseline="0" dirty="0" smtClean="0">
                <a:solidFill>
                  <a:schemeClr val="tx1"/>
                </a:solidFill>
                <a:latin typeface="Century Gothic" pitchFamily="34" charset="0"/>
              </a:rPr>
              <a:t> KNMI</a:t>
            </a:r>
            <a:endParaRPr lang="it-IT" sz="1200" b="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25. GFZ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26. CLARIN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27. MPG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28. JISC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29. UNS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30. CERN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31. UHEL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32. EMBL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33. SNIC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34. KTH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35. MPI-MET</a:t>
            </a:r>
            <a:endParaRPr lang="en-US" sz="12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2037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DAT Communiti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4" descr="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06" y="764704"/>
            <a:ext cx="8124394" cy="60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825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DAT Communities_empt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4" descr="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728700"/>
            <a:ext cx="8172399" cy="61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825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1101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14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-211138"/>
            <a:ext cx="1227138" cy="1193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>
            <a:lvl1pPr>
              <a:defRPr sz="2400">
                <a:latin typeface="Century Gothic" pitchFamily="34" charset="0"/>
              </a:defRPr>
            </a:lvl1pPr>
            <a:lvl2pPr>
              <a:defRPr sz="2400">
                <a:latin typeface="Century Gothic" pitchFamily="34" charset="0"/>
              </a:defRPr>
            </a:lvl2pPr>
            <a:lvl3pPr>
              <a:defRPr sz="2400">
                <a:latin typeface="Century Gothic" pitchFamily="34" charset="0"/>
              </a:defRPr>
            </a:lvl3pPr>
            <a:lvl4pPr>
              <a:defRPr sz="2400">
                <a:latin typeface="Century Gothic" pitchFamily="34" charset="0"/>
              </a:defRPr>
            </a:lvl4pPr>
            <a:lvl5pPr>
              <a:defRPr sz="2400">
                <a:latin typeface="Century Gothic" pitchFamily="34" charset="0"/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04856" cy="792162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pic>
        <p:nvPicPr>
          <p:cNvPr id="5" name="Immagine 14" descr="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-211138"/>
            <a:ext cx="1227138" cy="1193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26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 Slide">
    <p:bg>
      <p:bgPr>
        <a:solidFill>
          <a:srgbClr val="F7B1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5352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  <p:sp>
        <p:nvSpPr>
          <p:cNvPr id="3" name="Rettangolo 2"/>
          <p:cNvSpPr/>
          <p:nvPr userDrawn="1"/>
        </p:nvSpPr>
        <p:spPr>
          <a:xfrm>
            <a:off x="3291932" y="6137094"/>
            <a:ext cx="27922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www.eudat.eu</a:t>
            </a:r>
            <a:endParaRPr lang="en-GB" sz="2800" b="0" kern="120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ttangolo 10"/>
          <p:cNvSpPr/>
          <p:nvPr userDrawn="1"/>
        </p:nvSpPr>
        <p:spPr>
          <a:xfrm>
            <a:off x="0" y="6783755"/>
            <a:ext cx="2387600" cy="83123"/>
          </a:xfrm>
          <a:prstGeom prst="rect">
            <a:avLst/>
          </a:prstGeom>
          <a:solidFill>
            <a:srgbClr val="002B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5" name="Rettangolo 15"/>
          <p:cNvSpPr/>
          <p:nvPr userDrawn="1"/>
        </p:nvSpPr>
        <p:spPr>
          <a:xfrm>
            <a:off x="2387599" y="6783755"/>
            <a:ext cx="2345268" cy="83123"/>
          </a:xfrm>
          <a:prstGeom prst="rect">
            <a:avLst/>
          </a:prstGeom>
          <a:solidFill>
            <a:srgbClr val="AA21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6" name="Rettangolo 16"/>
          <p:cNvSpPr/>
          <p:nvPr userDrawn="1"/>
        </p:nvSpPr>
        <p:spPr>
          <a:xfrm>
            <a:off x="4732867" y="6783755"/>
            <a:ext cx="2305367" cy="83123"/>
          </a:xfrm>
          <a:prstGeom prst="rect">
            <a:avLst/>
          </a:prstGeom>
          <a:solidFill>
            <a:srgbClr val="E352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7" name="Rettangolo 17"/>
          <p:cNvSpPr/>
          <p:nvPr userDrawn="1"/>
        </p:nvSpPr>
        <p:spPr>
          <a:xfrm>
            <a:off x="7038234" y="6783755"/>
            <a:ext cx="2105767" cy="83123"/>
          </a:xfrm>
          <a:prstGeom prst="rect">
            <a:avLst/>
          </a:prstGeom>
          <a:solidFill>
            <a:srgbClr val="FAC4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2994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3"/>
          <p:cNvSpPr>
            <a:spLocks noChangeShapeType="1"/>
          </p:cNvSpPr>
          <p:nvPr userDrawn="1"/>
        </p:nvSpPr>
        <p:spPr bwMode="auto">
          <a:xfrm>
            <a:off x="5715000" y="3733800"/>
            <a:ext cx="2895600" cy="0"/>
          </a:xfrm>
          <a:prstGeom prst="line">
            <a:avLst/>
          </a:prstGeom>
          <a:noFill/>
          <a:ln w="28575">
            <a:solidFill>
              <a:srgbClr val="2D4E6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6280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Black&amp;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391400" cy="868362"/>
          </a:xfrm>
        </p:spPr>
        <p:txBody>
          <a:bodyPr>
            <a:normAutofit/>
          </a:bodyPr>
          <a:lstStyle>
            <a:lvl1pPr>
              <a:defRPr sz="2800" b="1"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>
            <a:lvl1pPr>
              <a:defRPr sz="2400">
                <a:latin typeface="Century Gothic" pitchFamily="34" charset="0"/>
              </a:defRPr>
            </a:lvl1pPr>
            <a:lvl2pPr>
              <a:defRPr sz="2400">
                <a:latin typeface="Century Gothic" pitchFamily="34" charset="0"/>
              </a:defRPr>
            </a:lvl2pPr>
            <a:lvl3pPr>
              <a:defRPr sz="2400">
                <a:latin typeface="Century Gothic" pitchFamily="34" charset="0"/>
              </a:defRPr>
            </a:lvl3pPr>
            <a:lvl4pPr>
              <a:defRPr sz="2400">
                <a:latin typeface="Century Gothic" pitchFamily="34" charset="0"/>
              </a:defRPr>
            </a:lvl4pPr>
            <a:lvl5pPr>
              <a:defRPr sz="2400">
                <a:latin typeface="Century Gothic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4235"/>
            <a:ext cx="21336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04235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0423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Immagine 12" descr="EUDAT-LogoGrigio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6" y="-119811"/>
            <a:ext cx="1164989" cy="9092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CMDI workshop</a:t>
            </a:r>
          </a:p>
          <a:p>
            <a:pPr>
              <a:defRPr/>
            </a:pPr>
            <a:r>
              <a:rPr lang="en-US" dirty="0" smtClean="0"/>
              <a:t>Utrecht</a:t>
            </a:r>
          </a:p>
          <a:p>
            <a:pPr>
              <a:defRPr/>
            </a:pPr>
            <a:r>
              <a:rPr lang="en-US" dirty="0" smtClean="0"/>
              <a:t>2013-10-14</a:t>
            </a:r>
            <a:endParaRPr lang="en-GB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err="1" smtClean="0"/>
              <a:t>www.clarin.eu</a:t>
            </a:r>
            <a:endParaRPr lang="hr-HR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B7AD4-9EE1-2046-ACC1-DAA2CCDF2B8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261685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CLARIN-NL training</a:t>
            </a:r>
          </a:p>
          <a:p>
            <a:pPr>
              <a:defRPr/>
            </a:pPr>
            <a:r>
              <a:rPr lang="en-US"/>
              <a:t>Nijmegen</a:t>
            </a:r>
          </a:p>
          <a:p>
            <a:pPr>
              <a:defRPr/>
            </a:pPr>
            <a:r>
              <a:rPr lang="en-US"/>
              <a:t>2010-05-27</a:t>
            </a:r>
            <a:endParaRPr lang="en-GB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www.clarin.eu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71E60-7580-744C-A4A2-D1878DF78F3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948158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4191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191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CLARIN-NL training</a:t>
            </a:r>
          </a:p>
          <a:p>
            <a:pPr>
              <a:defRPr/>
            </a:pPr>
            <a:r>
              <a:rPr lang="en-US"/>
              <a:t>Nijmegen</a:t>
            </a:r>
          </a:p>
          <a:p>
            <a:pPr>
              <a:defRPr/>
            </a:pPr>
            <a:r>
              <a:rPr lang="en-US"/>
              <a:t>2010-05-27</a:t>
            </a:r>
            <a:endParaRPr lang="en-GB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www.clarin.eu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F687F-5FAD-1A4D-8420-08685BABC9A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31182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CLARIN-NL training</a:t>
            </a:r>
          </a:p>
          <a:p>
            <a:pPr>
              <a:defRPr/>
            </a:pPr>
            <a:r>
              <a:rPr lang="en-US"/>
              <a:t>Nijmegen</a:t>
            </a:r>
          </a:p>
          <a:p>
            <a:pPr>
              <a:defRPr/>
            </a:pPr>
            <a:r>
              <a:rPr lang="en-US"/>
              <a:t>2010-05-27</a:t>
            </a:r>
            <a:endParaRPr lang="en-GB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www.clarin.eu</a:t>
            </a:r>
            <a:endParaRPr lang="hr-H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1322A-0937-8C46-809D-F937EBA040C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358024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CLARIN-NL training</a:t>
            </a:r>
          </a:p>
          <a:p>
            <a:pPr>
              <a:defRPr/>
            </a:pPr>
            <a:r>
              <a:rPr lang="en-US"/>
              <a:t>Nijmegen</a:t>
            </a:r>
          </a:p>
          <a:p>
            <a:pPr>
              <a:defRPr/>
            </a:pPr>
            <a:r>
              <a:rPr lang="en-US"/>
              <a:t>2010-05-27</a:t>
            </a:r>
            <a:endParaRPr lang="en-GB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www.clarin.eu</a:t>
            </a: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7CED2-AAAA-084B-BA6E-C5C5C999A77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6002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CLARIN-NL training</a:t>
            </a:r>
          </a:p>
          <a:p>
            <a:pPr>
              <a:defRPr/>
            </a:pPr>
            <a:r>
              <a:rPr lang="en-US"/>
              <a:t>Nijmegen</a:t>
            </a:r>
          </a:p>
          <a:p>
            <a:pPr>
              <a:defRPr/>
            </a:pPr>
            <a:r>
              <a:rPr lang="en-US"/>
              <a:t>2010-05-27</a:t>
            </a:r>
            <a:endParaRPr lang="en-GB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www.clarin.eu</a:t>
            </a:r>
            <a:endParaRPr lang="hr-H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23492-E7B6-8542-834E-7D99FA4244B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942054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CLARIN-NL training</a:t>
            </a:r>
          </a:p>
          <a:p>
            <a:pPr>
              <a:defRPr/>
            </a:pPr>
            <a:r>
              <a:rPr lang="en-US"/>
              <a:t>Nijmegen</a:t>
            </a:r>
          </a:p>
          <a:p>
            <a:pPr>
              <a:defRPr/>
            </a:pPr>
            <a:r>
              <a:rPr lang="en-US"/>
              <a:t>2010-05-27</a:t>
            </a:r>
            <a:endParaRPr lang="en-GB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www.clarin.eu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62DD6-04AF-654C-A535-01FBEE72D82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07065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CLARIN-NL training</a:t>
            </a:r>
          </a:p>
          <a:p>
            <a:pPr>
              <a:defRPr/>
            </a:pPr>
            <a:r>
              <a:rPr lang="en-US"/>
              <a:t>Nijmegen</a:t>
            </a:r>
          </a:p>
          <a:p>
            <a:pPr>
              <a:defRPr/>
            </a:pPr>
            <a:r>
              <a:rPr lang="en-US"/>
              <a:t>2010-05-27</a:t>
            </a:r>
            <a:endParaRPr lang="en-GB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www.clarin.eu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A8BEC-2F43-AC4A-B8F1-149FFAB2FBF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468554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CLARIN-NL training</a:t>
            </a:r>
          </a:p>
          <a:p>
            <a:pPr>
              <a:defRPr/>
            </a:pPr>
            <a:r>
              <a:rPr lang="en-US"/>
              <a:t>Nijmegen</a:t>
            </a:r>
          </a:p>
          <a:p>
            <a:pPr>
              <a:defRPr/>
            </a:pPr>
            <a:r>
              <a:rPr lang="en-US"/>
              <a:t>2010-05-27</a:t>
            </a:r>
            <a:endParaRPr lang="en-GB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www.clarin.eu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6BCA6-2112-8B40-BF04-D94D1A456E0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164869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90500"/>
            <a:ext cx="2133600" cy="6057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90500"/>
            <a:ext cx="6248400" cy="6057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CLARIN-NL training</a:t>
            </a:r>
          </a:p>
          <a:p>
            <a:pPr>
              <a:defRPr/>
            </a:pPr>
            <a:r>
              <a:rPr lang="en-US"/>
              <a:t>Nijmegen</a:t>
            </a:r>
          </a:p>
          <a:p>
            <a:pPr>
              <a:defRPr/>
            </a:pPr>
            <a:r>
              <a:rPr lang="en-US"/>
              <a:t>2010-05-27</a:t>
            </a:r>
            <a:endParaRPr lang="en-GB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www.clarin.eu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7E3BC-74C8-F945-907E-D4015E66F8C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16288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4235"/>
            <a:ext cx="21336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04235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0423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Immagine 14" descr="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3008313" cy="990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81200"/>
            <a:ext cx="3008313" cy="4144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53.jpe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0423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5/3/2016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0423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0423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Immagine 14" descr="logo.png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15" name="Rettangolo 10"/>
          <p:cNvSpPr/>
          <p:nvPr/>
        </p:nvSpPr>
        <p:spPr>
          <a:xfrm>
            <a:off x="0" y="6783755"/>
            <a:ext cx="2387600" cy="83123"/>
          </a:xfrm>
          <a:prstGeom prst="rect">
            <a:avLst/>
          </a:prstGeom>
          <a:solidFill>
            <a:srgbClr val="002B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2387599" y="6783755"/>
            <a:ext cx="2345268" cy="83123"/>
          </a:xfrm>
          <a:prstGeom prst="rect">
            <a:avLst/>
          </a:prstGeom>
          <a:solidFill>
            <a:srgbClr val="AA21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4732867" y="6783755"/>
            <a:ext cx="2305367" cy="83123"/>
          </a:xfrm>
          <a:prstGeom prst="rect">
            <a:avLst/>
          </a:prstGeom>
          <a:solidFill>
            <a:srgbClr val="E352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7038234" y="6783755"/>
            <a:ext cx="2105767" cy="83123"/>
          </a:xfrm>
          <a:prstGeom prst="rect">
            <a:avLst/>
          </a:prstGeom>
          <a:solidFill>
            <a:srgbClr val="FAC4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2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73" r:id="rId13"/>
    <p:sldLayoutId id="2147483660" r:id="rId14"/>
    <p:sldLayoutId id="2147483681" r:id="rId15"/>
    <p:sldLayoutId id="2147483662" r:id="rId16"/>
    <p:sldLayoutId id="2147483683" r:id="rId17"/>
    <p:sldLayoutId id="2147483682" r:id="rId18"/>
    <p:sldLayoutId id="2147483661" r:id="rId19"/>
    <p:sldLayoutId id="2147483675" r:id="rId20"/>
    <p:sldLayoutId id="2147483684" r:id="rId21"/>
    <p:sldLayoutId id="2147483674" r:id="rId22"/>
    <p:sldLayoutId id="2147483685" r:id="rId23"/>
    <p:sldLayoutId id="2147483679" r:id="rId24"/>
    <p:sldLayoutId id="2147483680" r:id="rId25"/>
    <p:sldLayoutId id="2147483687" r:id="rId26"/>
    <p:sldLayoutId id="2147483700" r:id="rId2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100000"/>
        <a:buFontTx/>
        <a:buBlip>
          <a:blip r:embed="rId30"/>
        </a:buBlip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SzPct val="100000"/>
        <a:buFontTx/>
        <a:buBlip>
          <a:blip r:embed="rId30"/>
        </a:buBlip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SzPct val="100000"/>
        <a:buFontTx/>
        <a:buBlip>
          <a:blip r:embed="rId30"/>
        </a:buBlip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SzPct val="100000"/>
        <a:buFontTx/>
        <a:buBlip>
          <a:blip r:embed="rId30"/>
        </a:buBlip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SzPct val="100000"/>
        <a:buFontTx/>
        <a:buBlip>
          <a:blip r:embed="rId30"/>
        </a:buBlip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2183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90500"/>
            <a:ext cx="57912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2115817" algn="ctr" rotWithShape="0">
                    <a:srgbClr val="F3C579">
                      <a:alpha val="50000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/>
              <a:t>Click to edit Master</a:t>
            </a:r>
            <a:r>
              <a:rPr lang="en-US"/>
              <a:t> </a:t>
            </a:r>
            <a:r>
              <a:rPr lang="hr-HR"/>
              <a:t>title style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95400"/>
            <a:ext cx="8534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391400" y="152400"/>
            <a:ext cx="1524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EUDAT conference</a:t>
            </a:r>
          </a:p>
          <a:p>
            <a:pPr>
              <a:defRPr/>
            </a:pPr>
            <a:r>
              <a:rPr lang="en-US" dirty="0" smtClean="0"/>
              <a:t>Amsterdam</a:t>
            </a:r>
          </a:p>
          <a:p>
            <a:pPr>
              <a:defRPr/>
            </a:pPr>
            <a:r>
              <a:rPr lang="en-US" dirty="0" smtClean="0"/>
              <a:t>2014-09-25</a:t>
            </a:r>
            <a:endParaRPr lang="en-GB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err="1" smtClean="0"/>
              <a:t>www.clarin.eu</a:t>
            </a:r>
            <a:endParaRPr lang="hr-HR" dirty="0"/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04025" y="6400800"/>
            <a:ext cx="2133600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27CDE327-A5EB-5C43-AD6F-D90A0FEDCDF0}" type="slidenum">
              <a:rPr lang="hr-HR" smtClean="0"/>
              <a:pPr>
                <a:defRPr/>
              </a:pPr>
              <a:t>‹#›</a:t>
            </a:fld>
            <a:fld id="{8ADD55D7-5269-D340-BF5F-26836CE6BF54}" type="slidenum">
              <a:rPr lang="hr-HR" smtClean="0"/>
              <a:pPr>
                <a:defRPr/>
              </a:pPr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90200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2D4E6F"/>
        </a:buClr>
        <a:buFont typeface="Wingdings" charset="0"/>
        <a:buChar char="§"/>
        <a:defRPr sz="2400">
          <a:solidFill>
            <a:srgbClr val="000000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2D4E6F"/>
        </a:buClr>
        <a:buFont typeface="Wingdings" charset="0"/>
        <a:buChar char="§"/>
        <a:defRPr sz="2200">
          <a:solidFill>
            <a:srgbClr val="000000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2D4E6F"/>
        </a:buClr>
        <a:buFont typeface="Wingdings" charset="0"/>
        <a:buChar char="§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2D4E6F"/>
        </a:buClr>
        <a:buFont typeface="Wingdings" charset="0"/>
        <a:buChar char="§"/>
        <a:defRPr>
          <a:solidFill>
            <a:srgbClr val="000000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2D4E6F"/>
        </a:buClr>
        <a:buFont typeface="Wingdings" charset="0"/>
        <a:buChar char="§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2D4E6F"/>
        </a:buClr>
        <a:buFont typeface="Wingdings" charset="0"/>
        <a:buChar char="§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2D4E6F"/>
        </a:buClr>
        <a:buFont typeface="Wingdings" charset="0"/>
        <a:buChar char="§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2D4E6F"/>
        </a:buClr>
        <a:buFont typeface="Wingdings" charset="0"/>
        <a:buChar char="§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2D4E6F"/>
        </a:buClr>
        <a:buFont typeface="Wingdings" charset="0"/>
        <a:buChar char="§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icos-ri.eu/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5.png"/><Relationship Id="rId4" Type="http://schemas.openxmlformats.org/officeDocument/2006/relationships/image" Target="../media/image9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17" Type="http://schemas.openxmlformats.org/officeDocument/2006/relationships/image" Target="../media/image7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73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5" Type="http://schemas.openxmlformats.org/officeDocument/2006/relationships/image" Target="../media/image7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Relationship Id="rId14" Type="http://schemas.openxmlformats.org/officeDocument/2006/relationships/image" Target="../media/image7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jpe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.jpeg"/><Relationship Id="rId7" Type="http://schemas.openxmlformats.org/officeDocument/2006/relationships/image" Target="../media/image87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11" Type="http://schemas.openxmlformats.org/officeDocument/2006/relationships/image" Target="../media/image91.png"/><Relationship Id="rId5" Type="http://schemas.openxmlformats.org/officeDocument/2006/relationships/image" Target="../media/image85.png"/><Relationship Id="rId10" Type="http://schemas.openxmlformats.org/officeDocument/2006/relationships/image" Target="../media/image90.png"/><Relationship Id="rId4" Type="http://schemas.openxmlformats.org/officeDocument/2006/relationships/image" Target="../media/image84.jpeg"/><Relationship Id="rId9" Type="http://schemas.openxmlformats.org/officeDocument/2006/relationships/image" Target="../media/image8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West-Life</a:t>
            </a:r>
            <a:endParaRPr lang="it-I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085184"/>
            <a:ext cx="4675188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831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 smtClean="0"/>
              <a:t>For </a:t>
            </a:r>
            <a:r>
              <a:rPr lang="it-IT" altLang="it-IT" dirty="0" err="1"/>
              <a:t>a</a:t>
            </a:r>
            <a:r>
              <a:rPr lang="it-IT" altLang="it-IT" dirty="0" err="1" smtClean="0"/>
              <a:t>dditional</a:t>
            </a:r>
            <a:r>
              <a:rPr lang="it-IT" altLang="it-IT" dirty="0" smtClean="0"/>
              <a:t> information</a:t>
            </a:r>
          </a:p>
        </p:txBody>
      </p:sp>
      <p:sp>
        <p:nvSpPr>
          <p:cNvPr id="9219" name="Segnaposto contenuto 2"/>
          <p:cNvSpPr>
            <a:spLocks noGrp="1"/>
          </p:cNvSpPr>
          <p:nvPr>
            <p:ph sz="half" idx="1"/>
          </p:nvPr>
        </p:nvSpPr>
        <p:spPr>
          <a:xfrm>
            <a:off x="650015" y="4077072"/>
            <a:ext cx="3829910" cy="23736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000" dirty="0">
                <a:hlinkClick r:id="rId2"/>
              </a:rPr>
              <a:t>http://www.eudat.eu/</a:t>
            </a:r>
          </a:p>
          <a:p>
            <a:pPr marL="0" indent="0" algn="ctr">
              <a:buNone/>
            </a:pPr>
            <a:endParaRPr lang="it-IT" altLang="it-IT" sz="2000" dirty="0" smtClean="0"/>
          </a:p>
        </p:txBody>
      </p:sp>
      <p:sp>
        <p:nvSpPr>
          <p:cNvPr id="2" name="Segnaposto contenuto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5148064" y="4077072"/>
            <a:ext cx="3707011" cy="2347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altLang="it-IT" sz="2000" dirty="0" smtClean="0"/>
              <a:t>Chris </a:t>
            </a:r>
            <a:r>
              <a:rPr lang="it-IT" altLang="it-IT" sz="2000" dirty="0"/>
              <a:t>Morris, STFC, UK</a:t>
            </a:r>
            <a:endParaRPr lang="it-IT" altLang="it-IT" sz="1800" dirty="0"/>
          </a:p>
          <a:p>
            <a:pPr marL="0" indent="0">
              <a:buNone/>
            </a:pPr>
            <a:r>
              <a:rPr lang="it-IT" altLang="it-IT" sz="1800" dirty="0"/>
              <a:t>chris.morris@stfc.ac.uk</a:t>
            </a:r>
          </a:p>
          <a:p>
            <a:pPr marL="0" indent="0">
              <a:buNone/>
              <a:defRPr/>
            </a:pPr>
            <a:r>
              <a:rPr lang="it-IT" sz="1800" dirty="0" smtClean="0"/>
              <a:t> </a:t>
            </a:r>
            <a:endParaRPr lang="it-IT" sz="1800" dirty="0"/>
          </a:p>
        </p:txBody>
      </p:sp>
      <p:pic>
        <p:nvPicPr>
          <p:cNvPr id="7" name="Picture 2" descr="http://eudat.eu/sites/default/files/EUDAT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23394"/>
            <a:ext cx="2232248" cy="136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561" y="2210947"/>
            <a:ext cx="3582015" cy="92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Century Gothic" charset="0"/>
              </a:rPr>
              <a:t>EUDAT: A truly pan-European Infrastructure</a:t>
            </a:r>
            <a:endParaRPr lang="en-GB" dirty="0"/>
          </a:p>
        </p:txBody>
      </p:sp>
      <p:sp>
        <p:nvSpPr>
          <p:cNvPr id="4" name="Rettangolo 59"/>
          <p:cNvSpPr>
            <a:spLocks noChangeArrowheads="1"/>
          </p:cNvSpPr>
          <p:nvPr/>
        </p:nvSpPr>
        <p:spPr bwMode="auto">
          <a:xfrm>
            <a:off x="78726" y="1574273"/>
            <a:ext cx="4307109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sz="2000" dirty="0">
                <a:latin typeface="Century Gothic" charset="0"/>
              </a:rPr>
              <a:t>EUDAT offers </a:t>
            </a:r>
            <a:r>
              <a:rPr lang="en-GB" sz="2000" b="1" dirty="0">
                <a:latin typeface="Century Gothic" charset="0"/>
              </a:rPr>
              <a:t>common data </a:t>
            </a:r>
            <a:r>
              <a:rPr lang="en-GB" sz="2000" b="1" dirty="0" smtClean="0">
                <a:latin typeface="Century Gothic" charset="0"/>
              </a:rPr>
              <a:t>services </a:t>
            </a:r>
            <a:r>
              <a:rPr lang="en-GB" sz="2000" dirty="0" smtClean="0">
                <a:latin typeface="Century Gothic" charset="0"/>
              </a:rPr>
              <a:t>to both </a:t>
            </a:r>
            <a:r>
              <a:rPr lang="en-GB" sz="2000" b="1" dirty="0" smtClean="0">
                <a:latin typeface="Century Gothic" charset="0"/>
              </a:rPr>
              <a:t>research </a:t>
            </a:r>
            <a:r>
              <a:rPr lang="en-GB" sz="2000" b="1" dirty="0">
                <a:latin typeface="Century Gothic" charset="0"/>
              </a:rPr>
              <a:t>communities </a:t>
            </a:r>
            <a:r>
              <a:rPr lang="en-GB" sz="2000" b="1" dirty="0" smtClean="0">
                <a:latin typeface="Century Gothic" charset="0"/>
              </a:rPr>
              <a:t>and individuals </a:t>
            </a:r>
            <a:r>
              <a:rPr lang="en-GB" sz="2000" dirty="0" smtClean="0">
                <a:latin typeface="Century Gothic" charset="0"/>
              </a:rPr>
              <a:t>through a network </a:t>
            </a:r>
            <a:r>
              <a:rPr lang="en-GB" sz="2000" dirty="0">
                <a:latin typeface="Century Gothic" charset="0"/>
              </a:rPr>
              <a:t>of </a:t>
            </a:r>
            <a:r>
              <a:rPr lang="en-GB" sz="2000" b="1" dirty="0" smtClean="0">
                <a:latin typeface="Century Gothic" charset="0"/>
              </a:rPr>
              <a:t>35 </a:t>
            </a:r>
            <a:r>
              <a:rPr lang="en-GB" sz="2000" b="1" dirty="0">
                <a:latin typeface="Century Gothic" charset="0"/>
              </a:rPr>
              <a:t>European </a:t>
            </a:r>
            <a:r>
              <a:rPr lang="en-GB" sz="2000" b="1" dirty="0" smtClean="0">
                <a:latin typeface="Century Gothic" charset="0"/>
              </a:rPr>
              <a:t>organisations.</a:t>
            </a:r>
            <a:endParaRPr lang="en-GB" sz="2000" b="1" dirty="0">
              <a:latin typeface="Century Gothic" charset="0"/>
            </a:endParaRPr>
          </a:p>
        </p:txBody>
      </p:sp>
      <p:sp>
        <p:nvSpPr>
          <p:cNvPr id="5" name="Rettangolo 60"/>
          <p:cNvSpPr>
            <a:spLocks noChangeArrowheads="1"/>
          </p:cNvSpPr>
          <p:nvPr/>
        </p:nvSpPr>
        <p:spPr bwMode="auto">
          <a:xfrm>
            <a:off x="78726" y="3635714"/>
            <a:ext cx="3890211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sz="2000" dirty="0" smtClean="0">
                <a:latin typeface="Century Gothic" charset="0"/>
              </a:rPr>
              <a:t>EUDAT wants to enable </a:t>
            </a:r>
            <a:r>
              <a:rPr lang="en-GB" sz="2000" b="1" dirty="0">
                <a:latin typeface="Century Gothic" charset="0"/>
              </a:rPr>
              <a:t>European </a:t>
            </a:r>
            <a:r>
              <a:rPr lang="en-GB" sz="2000" b="1" dirty="0" smtClean="0">
                <a:latin typeface="Century Gothic" charset="0"/>
              </a:rPr>
              <a:t>researchers from </a:t>
            </a:r>
            <a:r>
              <a:rPr lang="en-GB" sz="2000" b="1" dirty="0">
                <a:latin typeface="Century Gothic" charset="0"/>
              </a:rPr>
              <a:t>any </a:t>
            </a:r>
            <a:r>
              <a:rPr lang="en-GB" sz="2000" b="1" dirty="0" smtClean="0">
                <a:latin typeface="Century Gothic" charset="0"/>
              </a:rPr>
              <a:t>discipline </a:t>
            </a:r>
            <a:r>
              <a:rPr lang="en-GB" sz="2000" dirty="0">
                <a:latin typeface="Century Gothic" charset="0"/>
              </a:rPr>
              <a:t>to </a:t>
            </a:r>
            <a:r>
              <a:rPr lang="en-GB" sz="2000" b="1" dirty="0">
                <a:latin typeface="Century Gothic" charset="0"/>
              </a:rPr>
              <a:t>preserve, find, access, and process data</a:t>
            </a:r>
            <a:r>
              <a:rPr lang="en-GB" sz="2000" dirty="0">
                <a:latin typeface="Century Gothic" charset="0"/>
              </a:rPr>
              <a:t> in a trusted environment, as part of a </a:t>
            </a:r>
            <a:r>
              <a:rPr lang="en-GB" sz="2000" b="1" dirty="0">
                <a:latin typeface="Century Gothic" charset="0"/>
              </a:rPr>
              <a:t>Collaborative Data </a:t>
            </a:r>
            <a:r>
              <a:rPr lang="en-GB" sz="2000" b="1" dirty="0" smtClean="0">
                <a:latin typeface="Century Gothic" charset="0"/>
              </a:rPr>
              <a:t>Infrastructure</a:t>
            </a:r>
            <a:r>
              <a:rPr lang="en-GB" sz="2000" dirty="0" smtClean="0">
                <a:latin typeface="Century Gothic" charset="0"/>
              </a:rPr>
              <a:t>.</a:t>
            </a:r>
            <a:endParaRPr lang="en-GB" sz="2000" dirty="0">
              <a:latin typeface="Century Gothic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629" y="1728434"/>
            <a:ext cx="5177371" cy="4471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557" y="5983294"/>
            <a:ext cx="134933" cy="156495"/>
          </a:xfrm>
          <a:prstGeom prst="rect">
            <a:avLst/>
          </a:prstGeom>
        </p:spPr>
      </p:pic>
      <p:sp>
        <p:nvSpPr>
          <p:cNvPr id="8" name="Rettangolo 60"/>
          <p:cNvSpPr>
            <a:spLocks noChangeArrowheads="1"/>
          </p:cNvSpPr>
          <p:nvPr/>
        </p:nvSpPr>
        <p:spPr bwMode="auto">
          <a:xfrm>
            <a:off x="5635490" y="5891705"/>
            <a:ext cx="28446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sz="1400" dirty="0" smtClean="0">
                <a:latin typeface="Century Gothic" charset="0"/>
              </a:rPr>
              <a:t>European infrastructures</a:t>
            </a:r>
            <a:endParaRPr lang="en-GB" sz="1400" dirty="0">
              <a:latin typeface="Century Gothic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557" y="6252418"/>
            <a:ext cx="134933" cy="156495"/>
          </a:xfrm>
          <a:prstGeom prst="rect">
            <a:avLst/>
          </a:prstGeom>
        </p:spPr>
      </p:pic>
      <p:sp>
        <p:nvSpPr>
          <p:cNvPr id="10" name="Rettangolo 60"/>
          <p:cNvSpPr>
            <a:spLocks noChangeArrowheads="1"/>
          </p:cNvSpPr>
          <p:nvPr/>
        </p:nvSpPr>
        <p:spPr bwMode="auto">
          <a:xfrm>
            <a:off x="5635490" y="6149535"/>
            <a:ext cx="28446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sz="1400" dirty="0" smtClean="0">
                <a:latin typeface="Century Gothic" charset="0"/>
              </a:rPr>
              <a:t>Technology Providers</a:t>
            </a:r>
            <a:endParaRPr lang="en-GB" sz="1400" dirty="0">
              <a:latin typeface="Century Gothic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712" y="6519351"/>
            <a:ext cx="134933" cy="156495"/>
          </a:xfrm>
          <a:prstGeom prst="rect">
            <a:avLst/>
          </a:prstGeom>
        </p:spPr>
      </p:pic>
      <p:sp>
        <p:nvSpPr>
          <p:cNvPr id="12" name="Rettangolo 60"/>
          <p:cNvSpPr>
            <a:spLocks noChangeArrowheads="1"/>
          </p:cNvSpPr>
          <p:nvPr/>
        </p:nvSpPr>
        <p:spPr bwMode="auto">
          <a:xfrm>
            <a:off x="5619312" y="6432260"/>
            <a:ext cx="286080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sz="1400" dirty="0" smtClean="0">
                <a:latin typeface="Century Gothic" charset="0"/>
              </a:rPr>
              <a:t>Research Communities</a:t>
            </a:r>
            <a:endParaRPr lang="en-GB" sz="1400" dirty="0">
              <a:latin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22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76300" y="260648"/>
            <a:ext cx="73914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EUDAT Vision &amp; Mission 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371600"/>
            <a:ext cx="5194920" cy="515374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GB" sz="3200" b="1" dirty="0" smtClean="0"/>
              <a:t>Vision</a:t>
            </a:r>
            <a:r>
              <a:rPr lang="en-GB" sz="3200" dirty="0" smtClean="0"/>
              <a:t>: </a:t>
            </a:r>
            <a:r>
              <a:rPr lang="en-GB" sz="3200" i="1" dirty="0" smtClean="0"/>
              <a:t>Data is shared and preserved across borders and disciplines thereby enhancing the value and quality of research at large.</a:t>
            </a:r>
          </a:p>
          <a:p>
            <a:pPr>
              <a:lnSpc>
                <a:spcPct val="110000"/>
              </a:lnSpc>
            </a:pPr>
            <a:endParaRPr lang="en-GB" sz="3200" dirty="0" smtClean="0"/>
          </a:p>
          <a:p>
            <a:pPr>
              <a:lnSpc>
                <a:spcPct val="110000"/>
              </a:lnSpc>
            </a:pPr>
            <a:r>
              <a:rPr lang="en-GB" sz="3200" b="1" dirty="0" smtClean="0"/>
              <a:t>Mission</a:t>
            </a:r>
            <a:r>
              <a:rPr lang="en-GB" sz="3200" dirty="0" smtClean="0"/>
              <a:t>: </a:t>
            </a:r>
            <a:r>
              <a:rPr lang="en-GB" sz="3200" i="1" dirty="0" smtClean="0"/>
              <a:t>To enable data stewardship within and between European Research Communities through a Collaborative Data Infrastructure, a common model and service infrastructure for managing data spanning all European research data centres and community data repositories. </a:t>
            </a:r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endParaRPr lang="en-GB" sz="3200" i="1" dirty="0" smtClean="0"/>
          </a:p>
          <a:p>
            <a:pPr>
              <a:lnSpc>
                <a:spcPct val="110000"/>
              </a:lnSpc>
            </a:pPr>
            <a:endParaRPr lang="en-US" sz="3100" dirty="0" smtClean="0"/>
          </a:p>
          <a:p>
            <a:pPr>
              <a:lnSpc>
                <a:spcPct val="110000"/>
              </a:lnSpc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3573016"/>
            <a:ext cx="3019480" cy="260333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8692" y="1196752"/>
            <a:ext cx="2674367" cy="200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29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44624"/>
            <a:ext cx="7304856" cy="792162"/>
          </a:xfrm>
        </p:spPr>
        <p:txBody>
          <a:bodyPr/>
          <a:lstStyle/>
          <a:p>
            <a:r>
              <a:rPr lang="de-DE" dirty="0" smtClean="0"/>
              <a:t>B2 Service Suite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50199" y="6321305"/>
            <a:ext cx="31201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https://</a:t>
            </a:r>
            <a:r>
              <a:rPr lang="fr-FR" dirty="0" err="1"/>
              <a:t>www.eudat.eu</a:t>
            </a:r>
            <a:r>
              <a:rPr lang="fr-FR" dirty="0"/>
              <a:t>/services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30318" y="980728"/>
            <a:ext cx="3672408" cy="39726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/>
              <a:t>Covering both </a:t>
            </a:r>
            <a:r>
              <a:rPr lang="en-US" sz="2200" b="1" dirty="0"/>
              <a:t>access</a:t>
            </a:r>
            <a:r>
              <a:rPr lang="en-US" sz="2200" dirty="0"/>
              <a:t> and </a:t>
            </a:r>
            <a:r>
              <a:rPr lang="en-US" sz="2200" b="1" dirty="0"/>
              <a:t>deposit</a:t>
            </a:r>
            <a:r>
              <a:rPr lang="en-US" sz="2200" dirty="0"/>
              <a:t>, from </a:t>
            </a:r>
            <a:r>
              <a:rPr lang="en-US" sz="2200" b="1" dirty="0"/>
              <a:t>informal data sharing to long-term archiving</a:t>
            </a:r>
            <a:r>
              <a:rPr lang="en-US" sz="2200" dirty="0"/>
              <a:t>, and addressing </a:t>
            </a:r>
            <a:r>
              <a:rPr lang="en-US" sz="2200" b="1" dirty="0"/>
              <a:t>identification</a:t>
            </a:r>
            <a:r>
              <a:rPr lang="en-US" sz="2200" dirty="0"/>
              <a:t>, </a:t>
            </a:r>
            <a:r>
              <a:rPr lang="en-US" sz="2200" b="1" dirty="0"/>
              <a:t>discoverability</a:t>
            </a:r>
            <a:r>
              <a:rPr lang="en-US" sz="2200" dirty="0"/>
              <a:t> and </a:t>
            </a:r>
            <a:r>
              <a:rPr lang="en-US" sz="2200" b="1" dirty="0"/>
              <a:t>computability</a:t>
            </a:r>
            <a:r>
              <a:rPr lang="en-US" sz="2200" dirty="0"/>
              <a:t> of both </a:t>
            </a:r>
            <a:r>
              <a:rPr lang="en-US" sz="2200" b="1" dirty="0"/>
              <a:t>long-tail and big data</a:t>
            </a:r>
            <a:r>
              <a:rPr lang="en-US" sz="2200" dirty="0"/>
              <a:t>, EUDAT services </a:t>
            </a:r>
            <a:r>
              <a:rPr lang="en-US" sz="2200" dirty="0" smtClean="0"/>
              <a:t>seek to </a:t>
            </a:r>
            <a:r>
              <a:rPr lang="en-US" sz="2200" b="1" u="sng" dirty="0" smtClean="0"/>
              <a:t>address </a:t>
            </a:r>
            <a:r>
              <a:rPr lang="en-US" sz="2200" b="1" u="sng" dirty="0"/>
              <a:t>the full lifecycle of research data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9861" y="980728"/>
            <a:ext cx="5427547" cy="4999264"/>
            <a:chOff x="19861" y="1255626"/>
            <a:chExt cx="5427547" cy="4999264"/>
          </a:xfrm>
        </p:grpSpPr>
        <p:pic>
          <p:nvPicPr>
            <p:cNvPr id="1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61" y="1255626"/>
              <a:ext cx="5427547" cy="4999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 descr="C:\Users\jkr\projects\eudat\logos\B2SHARE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0335" y="3708660"/>
              <a:ext cx="648072" cy="137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C:\Users\jkr\projects\eudat\logos\B2FIND.pn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835" y="4514878"/>
              <a:ext cx="1014500" cy="155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C:\Users\jkr\projects\eudat\logos\B2DROP-O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3708660"/>
              <a:ext cx="649932" cy="1448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7" descr="C:\Users\jkr\projects\eudat\logos\B2SAFE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0417" y="2722835"/>
              <a:ext cx="649932" cy="144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8" descr="C:\Users\jkr\projects\eudat\logos\B2STAGE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2722835"/>
              <a:ext cx="648072" cy="144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1143" y="1554721"/>
              <a:ext cx="974905" cy="2160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C:\Users\jkr\projects\eudat\logos\B2HANDLE ORIGINAL NO PAYOFF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5" y="2176686"/>
              <a:ext cx="792088" cy="2911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292" y="5358331"/>
            <a:ext cx="2093971" cy="317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290" y="5729324"/>
            <a:ext cx="2093207" cy="316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289" y="6116381"/>
            <a:ext cx="2093207" cy="317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6" descr="C:\Users\lbermude\Documents\Laura\eudat\conference\3rd-conference\poster-services\b2stage\presentacion\B2STAGE_payoff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288" y="6496131"/>
            <a:ext cx="2093207" cy="317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532" y="5570701"/>
            <a:ext cx="2093972" cy="317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 descr="C:\Users\jkr\projects\eudat\logos\B2ACCESS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532" y="6341946"/>
            <a:ext cx="2093972" cy="31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297" y="5885327"/>
            <a:ext cx="2093207" cy="49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87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50165" y="1757579"/>
            <a:ext cx="7088494" cy="816754"/>
          </a:xfrm>
        </p:spPr>
        <p:txBody>
          <a:bodyPr>
            <a:normAutofit/>
          </a:bodyPr>
          <a:lstStyle/>
          <a:p>
            <a:pPr>
              <a:buSzPct val="100000"/>
              <a:buBlip>
                <a:blip r:embed="rId2"/>
              </a:buBlip>
            </a:pPr>
            <a:r>
              <a:rPr lang="en-GB" sz="2000" dirty="0"/>
              <a:t>Common Language Resources and Technology Infrastructure (CLARIN)</a:t>
            </a:r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86065" y="116632"/>
            <a:ext cx="7444885" cy="648072"/>
          </a:xfrm>
        </p:spPr>
        <p:txBody>
          <a:bodyPr>
            <a:noAutofit/>
          </a:bodyPr>
          <a:lstStyle/>
          <a:p>
            <a:r>
              <a:rPr lang="en-GB" sz="3600" dirty="0" smtClean="0"/>
              <a:t>Building solutions with the communities</a:t>
            </a:r>
            <a:endParaRPr lang="en-GB" sz="3600" dirty="0"/>
          </a:p>
        </p:txBody>
      </p:sp>
      <p:pic>
        <p:nvPicPr>
          <p:cNvPr id="4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31" y="1584087"/>
            <a:ext cx="825628" cy="922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52" y="2659019"/>
            <a:ext cx="1493985" cy="55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1832518" y="2665333"/>
            <a:ext cx="7088494" cy="542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/>
              <a:t>European Network for Earth System Modelling (ENES)</a:t>
            </a:r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7" name="Picture 4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91" y="3497613"/>
            <a:ext cx="954709" cy="712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1816561" y="3450762"/>
            <a:ext cx="7088494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/>
              <a:t>Distributed </a:t>
            </a:r>
            <a:r>
              <a:rPr lang="en-GB" sz="2000" dirty="0"/>
              <a:t>infrastructure for life-science information </a:t>
            </a:r>
            <a:r>
              <a:rPr lang="en-GB" sz="2000" dirty="0" smtClean="0"/>
              <a:t>(ELIXIR)</a:t>
            </a:r>
            <a:endParaRPr lang="en-GB" sz="2000" dirty="0"/>
          </a:p>
        </p:txBody>
      </p:sp>
      <p:pic>
        <p:nvPicPr>
          <p:cNvPr id="9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74" y="4549791"/>
            <a:ext cx="1208194" cy="513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1"/>
          <p:cNvSpPr txBox="1">
            <a:spLocks/>
          </p:cNvSpPr>
          <p:nvPr/>
        </p:nvSpPr>
        <p:spPr>
          <a:xfrm>
            <a:off x="1842457" y="4386866"/>
            <a:ext cx="7088494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European Plate Observing System (EPOS) </a:t>
            </a:r>
            <a:r>
              <a:rPr lang="en-GB" sz="2000" dirty="0" smtClean="0"/>
              <a:t>- Solid </a:t>
            </a:r>
            <a:r>
              <a:rPr lang="en-GB" sz="2000" dirty="0"/>
              <a:t>Earth </a:t>
            </a:r>
            <a:r>
              <a:rPr lang="en-GB" sz="2000" dirty="0" smtClean="0"/>
              <a:t>sciences Research Infrastructure</a:t>
            </a:r>
            <a:endParaRPr lang="en-GB" sz="2000" dirty="0"/>
          </a:p>
        </p:txBody>
      </p:sp>
      <p:pic>
        <p:nvPicPr>
          <p:cNvPr id="12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6943"/>
            <a:ext cx="2489079" cy="697602"/>
          </a:xfrm>
          <a:prstGeom prst="rect">
            <a:avLst/>
          </a:prstGeom>
        </p:spPr>
      </p:pic>
      <p:pic>
        <p:nvPicPr>
          <p:cNvPr id="14" name="Picture 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21" y="6064545"/>
            <a:ext cx="1544474" cy="711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"/>
          <p:cNvSpPr txBox="1">
            <a:spLocks/>
          </p:cNvSpPr>
          <p:nvPr/>
        </p:nvSpPr>
        <p:spPr>
          <a:xfrm>
            <a:off x="1816561" y="5271660"/>
            <a:ext cx="7088494" cy="830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/>
              <a:t>Integrated Carbon Observation System (ICOS) to quantify &amp; understand greenhouse </a:t>
            </a:r>
            <a:r>
              <a:rPr lang="en-GB" sz="2000" dirty="0"/>
              <a:t>gas </a:t>
            </a:r>
            <a:r>
              <a:rPr lang="en-GB" sz="2000" dirty="0" smtClean="0"/>
              <a:t>balance</a:t>
            </a:r>
            <a:endParaRPr lang="en-GB" sz="2000" dirty="0"/>
          </a:p>
        </p:txBody>
      </p:sp>
      <p:sp>
        <p:nvSpPr>
          <p:cNvPr id="16" name="Content Placeholder 1"/>
          <p:cNvSpPr txBox="1">
            <a:spLocks/>
          </p:cNvSpPr>
          <p:nvPr/>
        </p:nvSpPr>
        <p:spPr>
          <a:xfrm>
            <a:off x="1835696" y="6139055"/>
            <a:ext cx="7088494" cy="562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Long-Term Ecosystem Research (LTER</a:t>
            </a:r>
            <a:r>
              <a:rPr lang="en-GB" sz="2000" dirty="0" smtClean="0"/>
              <a:t>) in Europe</a:t>
            </a:r>
            <a:endParaRPr lang="en-GB" sz="2000" dirty="0"/>
          </a:p>
        </p:txBody>
      </p:sp>
      <p:sp>
        <p:nvSpPr>
          <p:cNvPr id="17" name="Rettangolo 60"/>
          <p:cNvSpPr>
            <a:spLocks noChangeArrowheads="1"/>
          </p:cNvSpPr>
          <p:nvPr/>
        </p:nvSpPr>
        <p:spPr bwMode="auto">
          <a:xfrm>
            <a:off x="251520" y="929336"/>
            <a:ext cx="8539402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GB" sz="2000" dirty="0">
                <a:latin typeface="Century Gothic" charset="0"/>
              </a:rPr>
              <a:t>EUDAT services </a:t>
            </a:r>
            <a:r>
              <a:rPr lang="en-GB" sz="2000" dirty="0" smtClean="0">
                <a:latin typeface="Century Gothic" charset="0"/>
              </a:rPr>
              <a:t>(</a:t>
            </a:r>
            <a:r>
              <a:rPr lang="en-GB" sz="2000" b="1" i="1" dirty="0" smtClean="0">
                <a:latin typeface="Century Gothic" charset="0"/>
              </a:rPr>
              <a:t>B2 </a:t>
            </a:r>
            <a:r>
              <a:rPr lang="de-DE" sz="2000" b="1" i="1" dirty="0">
                <a:latin typeface="Century Gothic" charset="0"/>
              </a:rPr>
              <a:t>Service Suite</a:t>
            </a:r>
            <a:r>
              <a:rPr lang="en-GB" sz="2000" dirty="0" smtClean="0">
                <a:latin typeface="Century Gothic" charset="0"/>
              </a:rPr>
              <a:t>) are </a:t>
            </a:r>
            <a:r>
              <a:rPr lang="en-GB" sz="2000" b="1" dirty="0">
                <a:latin typeface="Century Gothic" charset="0"/>
              </a:rPr>
              <a:t>designed, built and implemented</a:t>
            </a:r>
            <a:r>
              <a:rPr lang="en-GB" sz="2000" dirty="0">
                <a:latin typeface="Century Gothic" charset="0"/>
              </a:rPr>
              <a:t> </a:t>
            </a:r>
            <a:r>
              <a:rPr lang="en-GB" sz="2000" b="1" dirty="0" smtClean="0">
                <a:latin typeface="Century Gothic" charset="0"/>
              </a:rPr>
              <a:t>together with </a:t>
            </a:r>
            <a:r>
              <a:rPr lang="en-GB" sz="2000" b="1" dirty="0">
                <a:latin typeface="Century Gothic" charset="0"/>
              </a:rPr>
              <a:t>user </a:t>
            </a:r>
            <a:r>
              <a:rPr lang="en-GB" sz="2000" b="1" dirty="0" err="1" smtClean="0">
                <a:latin typeface="Century Gothic" charset="0"/>
              </a:rPr>
              <a:t>communites</a:t>
            </a:r>
            <a:r>
              <a:rPr lang="en-GB" sz="2000" b="1" dirty="0" smtClean="0">
                <a:latin typeface="Century Gothic" charset="0"/>
              </a:rPr>
              <a:t>.</a:t>
            </a:r>
            <a:endParaRPr lang="en-GB" sz="2000" b="1" dirty="0">
              <a:latin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43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1187625" y="260648"/>
            <a:ext cx="6552728" cy="1138138"/>
          </a:xfrm>
        </p:spPr>
        <p:txBody>
          <a:bodyPr>
            <a:normAutofit/>
          </a:bodyPr>
          <a:lstStyle/>
          <a:p>
            <a:r>
              <a:rPr lang="en-GB" altLang="it-IT" dirty="0" smtClean="0"/>
              <a:t>The Challenges within the </a:t>
            </a:r>
            <a:br>
              <a:rPr lang="en-GB" altLang="it-IT" dirty="0" smtClean="0"/>
            </a:br>
            <a:r>
              <a:rPr lang="en-GB" altLang="it-IT" dirty="0" smtClean="0"/>
              <a:t>Structural Biology field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916832"/>
            <a:ext cx="4104456" cy="4165923"/>
          </a:xfrm>
        </p:spPr>
        <p:txBody>
          <a:bodyPr rtlCol="0">
            <a:normAutofit/>
          </a:bodyPr>
          <a:lstStyle/>
          <a:p>
            <a:pPr marL="342900" lvl="1" indent="-342900">
              <a:defRPr/>
            </a:pPr>
            <a:r>
              <a:rPr lang="en-US" altLang="en-US" dirty="0"/>
              <a:t>Combined techniques </a:t>
            </a:r>
          </a:p>
          <a:p>
            <a:pPr marL="742950" lvl="2" indent="-342900">
              <a:defRPr/>
            </a:pPr>
            <a:r>
              <a:rPr lang="en-US" altLang="en-US" sz="1800" dirty="0" smtClean="0"/>
              <a:t>not </a:t>
            </a:r>
            <a:r>
              <a:rPr lang="en-US" altLang="en-US" sz="1800" dirty="0"/>
              <a:t>always acting as an </a:t>
            </a:r>
            <a:r>
              <a:rPr lang="en-US" altLang="en-US" sz="1800" dirty="0" smtClean="0"/>
              <a:t>expert</a:t>
            </a:r>
          </a:p>
          <a:p>
            <a:pPr>
              <a:defRPr/>
            </a:pPr>
            <a:r>
              <a:rPr lang="en-US" altLang="en-US" sz="2400" dirty="0" smtClean="0"/>
              <a:t>Small samples</a:t>
            </a:r>
          </a:p>
          <a:p>
            <a:pPr>
              <a:defRPr/>
            </a:pPr>
            <a:r>
              <a:rPr lang="en-US" altLang="en-US" sz="2400" dirty="0" smtClean="0"/>
              <a:t>Data </a:t>
            </a:r>
            <a:r>
              <a:rPr lang="en-US" altLang="en-US" sz="2400" dirty="0"/>
              <a:t>noisy and </a:t>
            </a:r>
            <a:r>
              <a:rPr lang="en-US" altLang="en-US" sz="2400" dirty="0" smtClean="0"/>
              <a:t>incomplete</a:t>
            </a:r>
          </a:p>
          <a:p>
            <a:pPr>
              <a:defRPr/>
            </a:pPr>
            <a:r>
              <a:rPr lang="en-US" altLang="en-US" sz="2400" dirty="0" smtClean="0"/>
              <a:t>Deliver </a:t>
            </a:r>
            <a:r>
              <a:rPr lang="en-US" altLang="en-US" sz="2400" dirty="0"/>
              <a:t>results to other life scientists</a:t>
            </a:r>
          </a:p>
          <a:p>
            <a:pPr>
              <a:defRPr/>
            </a:pPr>
            <a:endParaRPr lang="en-US" altLang="en-US" sz="2400" dirty="0" smtClean="0"/>
          </a:p>
          <a:p>
            <a:pPr>
              <a:defRPr/>
            </a:pPr>
            <a:endParaRPr lang="en-US" altLang="en-US" sz="2400" dirty="0"/>
          </a:p>
          <a:p>
            <a:pPr>
              <a:defRPr/>
            </a:pPr>
            <a:endParaRPr lang="en-US" altLang="en-US" sz="2400" dirty="0"/>
          </a:p>
          <a:p>
            <a:pPr fontAlgn="auto">
              <a:spcAft>
                <a:spcPts val="0"/>
              </a:spcAft>
              <a:defRPr/>
            </a:pPr>
            <a:endParaRPr lang="en-GB" sz="24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644008" y="1772816"/>
            <a:ext cx="4042792" cy="3816424"/>
          </a:xfrm>
        </p:spPr>
        <p:txBody>
          <a:bodyPr>
            <a:noAutofit/>
          </a:bodyPr>
          <a:lstStyle/>
          <a:p>
            <a:r>
              <a:rPr lang="en-GB" altLang="en-US" sz="1600" dirty="0"/>
              <a:t>73% working on eukaryotic rather than prokaryotic systems</a:t>
            </a:r>
          </a:p>
          <a:p>
            <a:r>
              <a:rPr lang="en-GB" altLang="en-US" sz="1600" dirty="0"/>
              <a:t>84% working on complexes rather than single gene products</a:t>
            </a:r>
          </a:p>
          <a:p>
            <a:r>
              <a:rPr lang="en-GB" altLang="en-US" sz="1600" dirty="0"/>
              <a:t>Each research team routinely uses three-four different techniques</a:t>
            </a:r>
          </a:p>
          <a:p>
            <a:r>
              <a:rPr lang="en-GB" altLang="en-US" sz="1600" dirty="0"/>
              <a:t>83% would use combined SB techniques more often if it was easier to get access to experimental facilities</a:t>
            </a:r>
          </a:p>
          <a:p>
            <a:r>
              <a:rPr lang="en-GB" altLang="en-US" sz="1600" dirty="0"/>
              <a:t>73% of the cases found it hard to combine software tools for different techniques in integrated workflows</a:t>
            </a:r>
          </a:p>
          <a:p>
            <a:endParaRPr lang="it-IT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60648"/>
            <a:ext cx="1778799" cy="458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782261" y="1476222"/>
            <a:ext cx="7899513" cy="4666900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ヒラギノ角ゴ Pro W3" charset="0"/>
                <a:cs typeface="Arial" charset="0"/>
              </a:rPr>
              <a:t>10 Partners:</a:t>
            </a:r>
          </a:p>
          <a:p>
            <a:pPr marL="1200150" lvl="2" indent="-342900">
              <a:buFont typeface="Courier New"/>
              <a:buChar char="o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ヒラギノ角ゴ Pro W3" charset="0"/>
                <a:cs typeface="Arial" charset="0"/>
              </a:rPr>
              <a:t>STFC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ヒラギノ角ゴ Pro W3" charset="0"/>
                <a:cs typeface="Arial" charset="0"/>
              </a:rPr>
              <a:t>(UK) 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ヒラギノ角ゴ Pro W3" charset="0"/>
                <a:cs typeface="Arial" charset="0"/>
              </a:rPr>
              <a:t>(lead partner,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ヒラギノ角ゴ Pro W3" charset="0"/>
                <a:cs typeface="Arial" charset="0"/>
              </a:rPr>
              <a:t>Martyn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ヒラギノ角ゴ Pro W3" charset="0"/>
                <a:cs typeface="Arial" charset="0"/>
              </a:rPr>
              <a:t> Winn Coordinator)</a:t>
            </a:r>
          </a:p>
          <a:p>
            <a:pPr marL="1200150" lvl="2" indent="-342900">
              <a:buFont typeface="Courier New"/>
              <a:buChar char="o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ヒラギノ角ゴ Pro W3" charset="0"/>
                <a:cs typeface="Arial" charset="0"/>
              </a:rPr>
              <a:t>Dutch Cancer Institute (NKI)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ヒラギノ角ゴ Pro W3" charset="0"/>
                <a:cs typeface="Arial" charset="0"/>
              </a:rPr>
              <a:t>(NL)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alibri" charset="0"/>
              <a:ea typeface="ヒラギノ角ゴ Pro W3" charset="0"/>
              <a:cs typeface="Arial" charset="0"/>
            </a:endParaRPr>
          </a:p>
          <a:p>
            <a:pPr marL="1200150" lvl="2" indent="-342900">
              <a:buFont typeface="Courier New"/>
              <a:buChar char="o"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ヒラギノ角ゴ Pro W3" charset="0"/>
                <a:cs typeface="Arial" charset="0"/>
              </a:rPr>
              <a:t>EMBL (DE)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alibri" charset="0"/>
              <a:ea typeface="ヒラギノ角ゴ Pro W3" charset="0"/>
              <a:cs typeface="Arial" charset="0"/>
            </a:endParaRPr>
          </a:p>
          <a:p>
            <a:pPr marL="1200150" lvl="2" indent="-342900">
              <a:buFont typeface="Courier New"/>
              <a:buChar char="o"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ヒラギノ角ゴ Pro W3" charset="0"/>
                <a:cs typeface="Arial" charset="0"/>
              </a:rPr>
              <a:t>Masaryk University (MU) (CZ)</a:t>
            </a:r>
          </a:p>
          <a:p>
            <a:pPr marL="1200150" lvl="2" indent="-342900">
              <a:buFont typeface="Courier New"/>
              <a:buChar char="o"/>
            </a:pP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ヒラギノ角ゴ Pro W3" charset="0"/>
                <a:cs typeface="Arial" charset="0"/>
              </a:rPr>
              <a:t>Consejo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ヒラギノ角ゴ Pro W3" charset="0"/>
                <a:cs typeface="Arial" charset="0"/>
              </a:rPr>
              <a:t> Superior De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ヒラギノ角ゴ Pro W3" charset="0"/>
                <a:cs typeface="Arial" charset="0"/>
              </a:rPr>
              <a:t>Investigaciones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ヒラギノ角ゴ Pro W3" charset="0"/>
                <a:cs typeface="Arial" charset="0"/>
              </a:rPr>
              <a:t>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ヒラギノ角ゴ Pro W3" charset="0"/>
                <a:cs typeface="Arial" charset="0"/>
              </a:rPr>
              <a:t>Cientificas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ヒラギノ角ゴ Pro W3" charset="0"/>
                <a:cs typeface="Arial" charset="0"/>
              </a:rPr>
              <a:t>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ヒラギノ角ゴ Pro W3" charset="0"/>
                <a:cs typeface="Arial" charset="0"/>
              </a:rPr>
              <a:t> (CSIC) (ES)</a:t>
            </a:r>
          </a:p>
          <a:p>
            <a:pPr marL="1200150" lvl="2" indent="-342900">
              <a:buFont typeface="Courier New"/>
              <a:buChar char="o"/>
            </a:pPr>
            <a:r>
              <a:rPr lang="en-US" sz="2000" dirty="0" err="1" smtClean="0"/>
              <a:t>Consorzio</a:t>
            </a:r>
            <a:r>
              <a:rPr lang="en-US" sz="2000" dirty="0" smtClean="0"/>
              <a:t> </a:t>
            </a:r>
            <a:r>
              <a:rPr lang="en-US" sz="2000" dirty="0" err="1" smtClean="0"/>
              <a:t>Interuniversitario</a:t>
            </a:r>
            <a:r>
              <a:rPr lang="en-US" sz="2000" dirty="0" smtClean="0"/>
              <a:t> </a:t>
            </a:r>
            <a:r>
              <a:rPr lang="en-US" sz="2000" dirty="0" err="1" smtClean="0"/>
              <a:t>Risonanze</a:t>
            </a:r>
            <a:r>
              <a:rPr lang="en-US" sz="2000" dirty="0" smtClean="0"/>
              <a:t> </a:t>
            </a:r>
            <a:r>
              <a:rPr lang="en-US" sz="2000" dirty="0" err="1" smtClean="0"/>
              <a:t>Magnetiche</a:t>
            </a:r>
            <a:r>
              <a:rPr lang="en-US" sz="2000" dirty="0" smtClean="0"/>
              <a:t> Di </a:t>
            </a:r>
            <a:r>
              <a:rPr lang="en-US" sz="2000" dirty="0" err="1" smtClean="0"/>
              <a:t>Metallo</a:t>
            </a:r>
            <a:r>
              <a:rPr lang="en-US" sz="2000" dirty="0" smtClean="0"/>
              <a:t> </a:t>
            </a:r>
            <a:r>
              <a:rPr lang="en-US" sz="2000" dirty="0" err="1" smtClean="0"/>
              <a:t>Proteine</a:t>
            </a:r>
            <a:r>
              <a:rPr lang="en-US" sz="2000" dirty="0" smtClean="0"/>
              <a:t>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ヒラギノ角ゴ Pro W3" charset="0"/>
                <a:cs typeface="Arial" charset="0"/>
              </a:rPr>
              <a:t>(CIRMPP) (IT) </a:t>
            </a:r>
          </a:p>
          <a:p>
            <a:pPr marL="1200150" lvl="2" indent="-342900">
              <a:buFont typeface="Courier New"/>
              <a:buChar char="o"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ヒラギノ角ゴ Pro W3" charset="0"/>
                <a:cs typeface="Arial" charset="0"/>
              </a:rPr>
              <a:t>INSTRUCT (UK)</a:t>
            </a:r>
          </a:p>
          <a:p>
            <a:pPr marL="1200150" lvl="2" indent="-342900">
              <a:buFont typeface="Courier New"/>
              <a:buChar char="o"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ヒラギノ角ゴ Pro W3" charset="0"/>
                <a:cs typeface="Arial" charset="0"/>
              </a:rPr>
              <a:t>Utrecht University (NL)</a:t>
            </a:r>
          </a:p>
          <a:p>
            <a:pPr marL="1200150" lvl="2" indent="-342900">
              <a:buFont typeface="Courier New"/>
              <a:buChar char="o"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ヒラギノ角ゴ Pro W3" charset="0"/>
                <a:cs typeface="Arial" charset="0"/>
              </a:rPr>
              <a:t>Luna (FR) – (SME)</a:t>
            </a:r>
          </a:p>
          <a:p>
            <a:pPr marL="1200150" lvl="2" indent="-342900">
              <a:buFont typeface="Courier New"/>
              <a:buChar char="o"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ヒラギノ角ゴ Pro W3" charset="0"/>
                <a:cs typeface="Arial" charset="0"/>
              </a:rPr>
              <a:t>INFN (IT)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alibri" charset="0"/>
              <a:ea typeface="ヒラギノ角ゴ Pro W3" charset="0"/>
              <a:cs typeface="Arial" charset="0"/>
            </a:endParaRPr>
          </a:p>
        </p:txBody>
      </p:sp>
      <p:pic>
        <p:nvPicPr>
          <p:cNvPr id="10" name="Picture 18" descr="UU_logo.gi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5964" y="4925670"/>
            <a:ext cx="2158908" cy="38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178010" y="1957570"/>
            <a:ext cx="1513341" cy="4171388"/>
            <a:chOff x="178010" y="2214770"/>
            <a:chExt cx="1513341" cy="4171388"/>
          </a:xfrm>
        </p:grpSpPr>
        <p:pic>
          <p:nvPicPr>
            <p:cNvPr id="5" name="Picture 17" descr="INFN-logo-hire"/>
            <p:cNvPicPr>
              <a:picLocks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9108" y="5801347"/>
              <a:ext cx="732243" cy="5848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2" descr="F:\Eudora\Attach\cermpall.JPG"/>
            <p:cNvPicPr>
              <a:picLocks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0428" y="4143113"/>
              <a:ext cx="447675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7" descr="Screen shot 2010-11-04 at 12.42.26.pn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492" y="3018797"/>
              <a:ext cx="753688" cy="368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Picture 1" descr="CSIC-logo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426" y="3734572"/>
              <a:ext cx="1033545" cy="400317"/>
            </a:xfrm>
            <a:prstGeom prst="rect">
              <a:avLst/>
            </a:prstGeom>
          </p:spPr>
        </p:pic>
        <p:pic>
          <p:nvPicPr>
            <p:cNvPr id="3" name="Picture 2" descr="INSTRUCT-logo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269" y="4710463"/>
              <a:ext cx="753543" cy="406913"/>
            </a:xfrm>
            <a:prstGeom prst="rect">
              <a:avLst/>
            </a:prstGeom>
          </p:spPr>
        </p:pic>
        <p:pic>
          <p:nvPicPr>
            <p:cNvPr id="4" name="Picture 3" descr="STFC-logo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010" y="2214770"/>
              <a:ext cx="1425163" cy="381254"/>
            </a:xfrm>
            <a:prstGeom prst="rect">
              <a:avLst/>
            </a:prstGeom>
          </p:spPr>
        </p:pic>
        <p:pic>
          <p:nvPicPr>
            <p:cNvPr id="13" name="Picture 12" descr="MU-logo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338" y="3323361"/>
              <a:ext cx="509675" cy="460668"/>
            </a:xfrm>
            <a:prstGeom prst="rect">
              <a:avLst/>
            </a:prstGeom>
          </p:spPr>
        </p:pic>
        <p:pic>
          <p:nvPicPr>
            <p:cNvPr id="14" name="Picture 13" descr="NKI-logo.pn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574" y="2602426"/>
              <a:ext cx="921549" cy="458048"/>
            </a:xfrm>
            <a:prstGeom prst="rect">
              <a:avLst/>
            </a:prstGeom>
          </p:spPr>
        </p:pic>
      </p:grpSp>
      <p:sp>
        <p:nvSpPr>
          <p:cNvPr id="18" name="Title 1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altLang="it-IT" sz="3600" dirty="0"/>
              <a:t>West-Life Pilot: the partners</a:t>
            </a:r>
            <a:endParaRPr lang="en-US" sz="3600" b="1" dirty="0">
              <a:solidFill>
                <a:srgbClr val="1F497D"/>
              </a:solidFill>
              <a:latin typeface="Calibri" charset="0"/>
              <a:ea typeface="ヒラギノ角ゴ Pro W3" charset="0"/>
              <a:cs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12055" y="4943736"/>
            <a:ext cx="31604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tx2"/>
                </a:solidFill>
                <a:latin typeface="Calibri" charset="0"/>
                <a:ea typeface="ヒラギノ角ゴ Pro W3" charset="0"/>
                <a:cs typeface="Arial" charset="0"/>
              </a:rPr>
              <a:t>Budget: </a:t>
            </a:r>
            <a:r>
              <a:rPr lang="en-US" b="1" dirty="0" smtClean="0">
                <a:solidFill>
                  <a:schemeClr val="tx2"/>
                </a:solidFill>
                <a:latin typeface="Calibri" charset="0"/>
                <a:ea typeface="ヒラギノ角ゴ Pro W3" charset="0"/>
                <a:cs typeface="Arial" charset="0"/>
              </a:rPr>
              <a:t>	€</a:t>
            </a:r>
            <a:r>
              <a:rPr lang="en-US" b="1" dirty="0">
                <a:solidFill>
                  <a:schemeClr val="tx2"/>
                </a:solidFill>
                <a:latin typeface="Calibri" charset="0"/>
                <a:ea typeface="ヒラギノ角ゴ Pro W3" charset="0"/>
                <a:cs typeface="Arial" charset="0"/>
              </a:rPr>
              <a:t>4 000 </a:t>
            </a:r>
            <a:r>
              <a:rPr lang="en-US" b="1" dirty="0" smtClean="0">
                <a:solidFill>
                  <a:schemeClr val="tx2"/>
                </a:solidFill>
                <a:latin typeface="Calibri" charset="0"/>
                <a:ea typeface="ヒラギノ角ゴ Pro W3" charset="0"/>
                <a:cs typeface="Arial" charset="0"/>
              </a:rPr>
              <a:t>0000</a:t>
            </a:r>
          </a:p>
          <a:p>
            <a:r>
              <a:rPr lang="en-US" b="1" i="1" dirty="0">
                <a:solidFill>
                  <a:schemeClr val="tx2"/>
                </a:solidFill>
                <a:latin typeface="Calibri" charset="0"/>
                <a:ea typeface="ヒラギノ角ゴ Pro W3" charset="0"/>
                <a:cs typeface="Arial" charset="0"/>
              </a:rPr>
              <a:t>Duration: </a:t>
            </a:r>
            <a:r>
              <a:rPr lang="en-US" b="1" dirty="0" smtClean="0">
                <a:solidFill>
                  <a:schemeClr val="tx2"/>
                </a:solidFill>
                <a:latin typeface="Calibri" charset="0"/>
                <a:ea typeface="ヒラギノ角ゴ Pro W3" charset="0"/>
                <a:cs typeface="Arial" charset="0"/>
              </a:rPr>
              <a:t>	36 months</a:t>
            </a:r>
          </a:p>
          <a:p>
            <a:r>
              <a:rPr lang="en-US" b="1" i="1" dirty="0">
                <a:solidFill>
                  <a:schemeClr val="tx2"/>
                </a:solidFill>
                <a:latin typeface="Calibri" charset="0"/>
                <a:ea typeface="ヒラギノ角ゴ Pro W3" charset="0"/>
                <a:cs typeface="Arial" charset="0"/>
              </a:rPr>
              <a:t>Started: </a:t>
            </a:r>
            <a:r>
              <a:rPr lang="en-US" b="1" dirty="0" smtClean="0">
                <a:solidFill>
                  <a:schemeClr val="tx2"/>
                </a:solidFill>
                <a:latin typeface="Calibri" charset="0"/>
                <a:ea typeface="ヒラギノ角ゴ Pro W3" charset="0"/>
                <a:cs typeface="Arial" charset="0"/>
              </a:rPr>
              <a:t>	1 </a:t>
            </a:r>
            <a:r>
              <a:rPr lang="en-US" b="1" dirty="0">
                <a:solidFill>
                  <a:schemeClr val="tx2"/>
                </a:solidFill>
                <a:latin typeface="Calibri" charset="0"/>
                <a:ea typeface="ヒラギノ角ゴ Pro W3" charset="0"/>
                <a:cs typeface="Arial" charset="0"/>
              </a:rPr>
              <a:t>Nov </a:t>
            </a:r>
            <a:r>
              <a:rPr lang="en-US" b="1" dirty="0" smtClean="0">
                <a:solidFill>
                  <a:schemeClr val="tx2"/>
                </a:solidFill>
                <a:latin typeface="Calibri" charset="0"/>
                <a:ea typeface="ヒラギノ角ゴ Pro W3" charset="0"/>
                <a:cs typeface="Arial" charset="0"/>
              </a:rPr>
              <a:t>2015</a:t>
            </a:r>
          </a:p>
          <a:p>
            <a:r>
              <a:rPr lang="fi-FI" b="1" i="1" dirty="0" err="1">
                <a:solidFill>
                  <a:schemeClr val="tx2"/>
                </a:solidFill>
                <a:latin typeface="Calibri" charset="0"/>
                <a:ea typeface="ヒラギノ角ゴ Pro W3" charset="0"/>
                <a:cs typeface="Arial" charset="0"/>
              </a:rPr>
              <a:t>Proposal</a:t>
            </a:r>
            <a:r>
              <a:rPr lang="fi-FI" b="1" i="1" dirty="0">
                <a:solidFill>
                  <a:schemeClr val="tx2"/>
                </a:solidFill>
                <a:latin typeface="Calibri" charset="0"/>
                <a:ea typeface="ヒラギノ角ゴ Pro W3" charset="0"/>
                <a:cs typeface="Arial" charset="0"/>
              </a:rPr>
              <a:t> </a:t>
            </a:r>
            <a:r>
              <a:rPr lang="fi-FI" b="1" i="1" dirty="0" smtClean="0">
                <a:solidFill>
                  <a:schemeClr val="tx2"/>
                </a:solidFill>
                <a:latin typeface="Calibri" charset="0"/>
                <a:ea typeface="ヒラギノ角ゴ Pro W3" charset="0"/>
                <a:cs typeface="Arial" charset="0"/>
              </a:rPr>
              <a:t>ID </a:t>
            </a:r>
            <a:r>
              <a:rPr lang="fi-FI" b="1" dirty="0">
                <a:solidFill>
                  <a:schemeClr val="tx2"/>
                </a:solidFill>
                <a:latin typeface="Calibri" charset="0"/>
                <a:ea typeface="ヒラギノ角ゴ Pro W3" charset="0"/>
                <a:cs typeface="Arial" charset="0"/>
              </a:rPr>
              <a:t>675858 </a:t>
            </a:r>
            <a:endParaRPr lang="en-US" b="1" dirty="0">
              <a:solidFill>
                <a:schemeClr val="tx2"/>
              </a:solidFill>
              <a:latin typeface="Calibri" charset="0"/>
              <a:ea typeface="ヒラギノ角ゴ Pro W3" charset="0"/>
              <a:cs typeface="Arial" charset="0"/>
            </a:endParaRPr>
          </a:p>
        </p:txBody>
      </p:sp>
      <p:pic>
        <p:nvPicPr>
          <p:cNvPr id="6" name="Picture 5" descr="Luna-logo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73" y="5343822"/>
            <a:ext cx="780562" cy="20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68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olo 1"/>
          <p:cNvSpPr>
            <a:spLocks noGrp="1"/>
          </p:cNvSpPr>
          <p:nvPr>
            <p:ph type="title"/>
          </p:nvPr>
        </p:nvSpPr>
        <p:spPr>
          <a:xfrm>
            <a:off x="876300" y="404664"/>
            <a:ext cx="7391400" cy="868362"/>
          </a:xfrm>
        </p:spPr>
        <p:txBody>
          <a:bodyPr/>
          <a:lstStyle/>
          <a:p>
            <a:pPr eaLnBrk="1" hangingPunct="1"/>
            <a:r>
              <a:rPr lang="it-IT" altLang="it-IT" dirty="0" smtClean="0"/>
              <a:t>West-Life Pilot</a:t>
            </a:r>
          </a:p>
        </p:txBody>
      </p:sp>
      <p:sp>
        <p:nvSpPr>
          <p:cNvPr id="7171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8525"/>
          </a:xfrm>
        </p:spPr>
        <p:txBody>
          <a:bodyPr>
            <a:normAutofit/>
          </a:bodyPr>
          <a:lstStyle/>
          <a:p>
            <a:r>
              <a:rPr lang="en-US" sz="2000" dirty="0"/>
              <a:t>West-Life will provide a </a:t>
            </a:r>
            <a:r>
              <a:rPr lang="en-US" sz="2000" dirty="0" smtClean="0"/>
              <a:t>Virtual Research Environment for </a:t>
            </a:r>
            <a:r>
              <a:rPr lang="en-US" sz="2000" dirty="0"/>
              <a:t>structural biologists across Europe. </a:t>
            </a:r>
            <a:endParaRPr lang="en-US" sz="2000" dirty="0" smtClean="0"/>
          </a:p>
          <a:p>
            <a:r>
              <a:rPr lang="en-US" sz="2000" dirty="0" smtClean="0"/>
              <a:t>Users </a:t>
            </a:r>
            <a:r>
              <a:rPr lang="en-US" sz="2000" dirty="0"/>
              <a:t>will range from PhD students to professors. </a:t>
            </a:r>
            <a:endParaRPr lang="en-US" sz="2000" dirty="0" smtClean="0"/>
          </a:p>
          <a:p>
            <a:r>
              <a:rPr lang="en-US" sz="2000" dirty="0" smtClean="0"/>
              <a:t>The </a:t>
            </a:r>
            <a:r>
              <a:rPr lang="en-US" sz="2000" dirty="0"/>
              <a:t>raw data will be acquired at experimental facilities, and then a series of processing steps will create new data files, leading to the final PDB file. </a:t>
            </a:r>
            <a:endParaRPr lang="en-US" sz="2000" dirty="0" smtClean="0"/>
          </a:p>
          <a:p>
            <a:r>
              <a:rPr lang="en-US" sz="2000" dirty="0" smtClean="0"/>
              <a:t>Larger </a:t>
            </a:r>
            <a:r>
              <a:rPr lang="en-US" sz="2000" dirty="0"/>
              <a:t>experimental facilities already have arrangements for storing </a:t>
            </a:r>
            <a:r>
              <a:rPr lang="en-US" sz="2000" dirty="0" smtClean="0"/>
              <a:t>data. </a:t>
            </a:r>
            <a:r>
              <a:rPr lang="en-US" sz="2000" dirty="0"/>
              <a:t>Smaller facilities will benefit from being able to use EUDAT services</a:t>
            </a:r>
            <a:r>
              <a:rPr lang="en-US" sz="2000" dirty="0" smtClean="0"/>
              <a:t>.</a:t>
            </a:r>
            <a:endParaRPr lang="it-IT" altLang="it-IT" sz="20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78799" cy="458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827584" y="402868"/>
            <a:ext cx="7391400" cy="868362"/>
          </a:xfrm>
        </p:spPr>
        <p:txBody>
          <a:bodyPr/>
          <a:lstStyle/>
          <a:p>
            <a:pPr eaLnBrk="1" hangingPunct="1"/>
            <a:r>
              <a:rPr lang="en-GB" altLang="it-IT" dirty="0" smtClean="0"/>
              <a:t>EUDAT service uptake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686800" cy="493772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GB" dirty="0" smtClean="0"/>
              <a:t>The West-Life Pilot will rely on the following EUDAT services: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defRPr/>
            </a:pPr>
            <a:r>
              <a:rPr lang="en-GB" b="1" dirty="0" smtClean="0">
                <a:solidFill>
                  <a:srgbClr val="FF0000"/>
                </a:solidFill>
              </a:rPr>
              <a:t>B2DROP for WebDAV 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defRPr/>
            </a:pPr>
            <a:r>
              <a:rPr lang="en-GB" b="1" dirty="0" smtClean="0">
                <a:solidFill>
                  <a:srgbClr val="FF0000"/>
                </a:solidFill>
              </a:rPr>
              <a:t>B2ACCESS: integrate with Instruct AAI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defRPr/>
            </a:pPr>
            <a:r>
              <a:rPr lang="en-GB" b="1" dirty="0" smtClean="0">
                <a:solidFill>
                  <a:srgbClr val="FF0000"/>
                </a:solidFill>
              </a:rPr>
              <a:t>B2SHARE, when it supports WebDAV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defRPr/>
            </a:pPr>
            <a:r>
              <a:rPr lang="en-GB" b="1" dirty="0" smtClean="0">
                <a:solidFill>
                  <a:srgbClr val="FF0000"/>
                </a:solidFill>
              </a:rPr>
              <a:t>B2NOTE, including PROV-O support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defRPr/>
            </a:pPr>
            <a:r>
              <a:rPr lang="en-GB" b="1" dirty="0" smtClean="0">
                <a:solidFill>
                  <a:srgbClr val="FF0000"/>
                </a:solidFill>
              </a:rPr>
              <a:t>(If required) B2STAGE for performant transfer of large datasets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defRPr/>
            </a:pP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34255"/>
            <a:ext cx="1778799" cy="458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UDATpptTemplate_lowresolu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sentation1">
  <a:themeElements>
    <a:clrScheme name="Eudat-Color">
      <a:dk1>
        <a:srgbClr val="515151"/>
      </a:dk1>
      <a:lt1>
        <a:sysClr val="window" lastClr="FFFFFF"/>
      </a:lt1>
      <a:dk2>
        <a:srgbClr val="1F497D"/>
      </a:dk2>
      <a:lt2>
        <a:srgbClr val="EEECE1"/>
      </a:lt2>
      <a:accent1>
        <a:srgbClr val="1B216E"/>
      </a:accent1>
      <a:accent2>
        <a:srgbClr val="B01813"/>
      </a:accent2>
      <a:accent3>
        <a:srgbClr val="DF3A10"/>
      </a:accent3>
      <a:accent4>
        <a:srgbClr val="F39605"/>
      </a:accent4>
      <a:accent5>
        <a:srgbClr val="FBBE09"/>
      </a:accent5>
      <a:accent6>
        <a:srgbClr val="FFF3E6"/>
      </a:accent6>
      <a:hlink>
        <a:srgbClr val="B11913"/>
      </a:hlink>
      <a:folHlink>
        <a:srgbClr val="DF3B13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Project Overview">
  <a:themeElements>
    <a:clrScheme name="Project Overview 2">
      <a:dk1>
        <a:srgbClr val="000000"/>
      </a:dk1>
      <a:lt1>
        <a:srgbClr val="FFFFFF"/>
      </a:lt1>
      <a:dk2>
        <a:srgbClr val="000000"/>
      </a:dk2>
      <a:lt2>
        <a:srgbClr val="868686"/>
      </a:lt2>
      <a:accent1>
        <a:srgbClr val="3366FF"/>
      </a:accent1>
      <a:accent2>
        <a:srgbClr val="009900"/>
      </a:accent2>
      <a:accent3>
        <a:srgbClr val="FFFFFF"/>
      </a:accent3>
      <a:accent4>
        <a:srgbClr val="000000"/>
      </a:accent4>
      <a:accent5>
        <a:srgbClr val="ADB8FF"/>
      </a:accent5>
      <a:accent6>
        <a:srgbClr val="008A00"/>
      </a:accent6>
      <a:hlink>
        <a:srgbClr val="FF0033"/>
      </a:hlink>
      <a:folHlink>
        <a:srgbClr val="CCCCCC"/>
      </a:folHlink>
    </a:clrScheme>
    <a:fontScheme name="Project Overview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45791" dir="2021404" algn="ctr" rotWithShape="0">
                  <a:srgbClr val="F3C579">
                    <a:alpha val="50000"/>
                  </a:srgbClr>
                </a:outerShdw>
              </a:effectLst>
            </a14:hiddenEffects>
          </a:ext>
        </a:extLst>
      </a:spPr>
      <a:bodyPr vert="horz" wrap="square" lIns="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45791" dir="2021404" algn="ctr" rotWithShape="0">
                  <a:srgbClr val="F3C579">
                    <a:alpha val="50000"/>
                  </a:srgbClr>
                </a:outerShdw>
              </a:effectLst>
            </a14:hiddenEffects>
          </a:ext>
        </a:extLst>
      </a:spPr>
      <a:bodyPr vert="horz" wrap="square" lIns="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Project Overview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ct Overview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Overview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EUDATpptTemplate_lowresolution</Template>
  <TotalTime>69</TotalTime>
  <Words>615</Words>
  <Application>Microsoft Office PowerPoint</Application>
  <PresentationFormat>On-screen Show (4:3)</PresentationFormat>
  <Paragraphs>74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EUDATpptTemplate_lowresolution</vt:lpstr>
      <vt:lpstr>Presentation1</vt:lpstr>
      <vt:lpstr>Project Overview</vt:lpstr>
      <vt:lpstr>West-Life</vt:lpstr>
      <vt:lpstr>EUDAT: A truly pan-European Infrastructure</vt:lpstr>
      <vt:lpstr>PowerPoint Presentation</vt:lpstr>
      <vt:lpstr>B2 Service Suite</vt:lpstr>
      <vt:lpstr>Building solutions with the communities</vt:lpstr>
      <vt:lpstr>The Challenges within the  Structural Biology field</vt:lpstr>
      <vt:lpstr>West-Life Pilot: the partners</vt:lpstr>
      <vt:lpstr>West-Life Pilot</vt:lpstr>
      <vt:lpstr>EUDAT service uptake</vt:lpstr>
      <vt:lpstr>For additional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CLARIN</dc:title>
  <dc:creator>Alex</dc:creator>
  <cp:lastModifiedBy>Alex</cp:lastModifiedBy>
  <cp:revision>14</cp:revision>
  <dcterms:created xsi:type="dcterms:W3CDTF">2016-02-10T08:46:03Z</dcterms:created>
  <dcterms:modified xsi:type="dcterms:W3CDTF">2016-05-03T12:44:41Z</dcterms:modified>
</cp:coreProperties>
</file>